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nva Sans" panose="020B0604020202020204" charset="0"/>
      <p:regular r:id="rId31"/>
    </p:embeddedFont>
    <p:embeddedFont>
      <p:font typeface="Canva Sans Bold" panose="020B0604020202020204" charset="0"/>
      <p:regular r:id="rId32"/>
    </p:embeddedFont>
    <p:embeddedFont>
      <p:font typeface="Canva Sans Medium" panose="020B0604020202020204" charset="0"/>
      <p:regular r:id="rId33"/>
    </p:embeddedFont>
    <p:embeddedFont>
      <p:font typeface="Montserrat Medium Italics" panose="020B0604020202020204" charset="0"/>
      <p:regular r:id="rId34"/>
    </p:embeddedFont>
    <p:embeddedFont>
      <p:font typeface="Poppins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273" y="6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V5 lead (or MLII if V5 isn’t available)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find the best classification performance, we tested the model using several different parameter settings and compared the results.</a:t>
            </a:r>
          </a:p>
          <a:p>
            <a:endParaRPr lang="en-US"/>
          </a:p>
          <a:p>
            <a:r>
              <a:rPr lang="en-US"/>
              <a:t>smaller batch sizes lead to higher validation and test accuracy. In our experiments, batch size 100 achieved the best performance, reaching about 98% validation and test accuracy, which is very close to the paper’s reported accuracy. As the batch size increases, the model’s ability to generalize gradually decreases—batch sizes like 1000 and 1500 fall to the 90–93% range.</a:t>
            </a:r>
          </a:p>
          <a:p>
            <a:endParaRPr lang="en-US"/>
          </a:p>
          <a:p>
            <a:r>
              <a:rPr lang="en-US"/>
              <a:t>The loss and accuracy curves also reflect this behavior: smaller batch sizes converge faster, remain stable, and consistently achieve higher accuracy, while larger batches learn more slowly and reach lower overall performance. Overall, our results successfully reproduce the paper’s results at smaller batch sizes but results have droped in higher batch sizes.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find the best classification performance, we tested the model using several different parameter settings and compared the results.</a:t>
            </a:r>
          </a:p>
          <a:p>
            <a:endParaRPr lang="en-US"/>
          </a:p>
          <a:p>
            <a:r>
              <a:rPr lang="en-US"/>
              <a:t>smaller batch sizes lead to higher validation and test accuracy. In our experiments, batch size 100 achieved the best performance, reaching about 98% validation and test accuracy, which is very close to the paper’s reported accuracy. As the batch size increases, the model’s ability to generalize gradually decreases—batch sizes like 1000 and 1500 fall to the 90–93% range.</a:t>
            </a:r>
          </a:p>
          <a:p>
            <a:endParaRPr lang="en-US"/>
          </a:p>
          <a:p>
            <a:r>
              <a:rPr lang="en-US"/>
              <a:t>The loss and accuracy curves also reflect this behavior: smaller batch sizes converge faster, remain stable, and consistently achieve higher accuracy, while larger batches learn more slowly and reach lower overall performance. Overall, our results successfully reproduce the paper’s results at smaller batch sizes but results have droped in higher batch sizes.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19.png"/><Relationship Id="rId5" Type="http://schemas.openxmlformats.org/officeDocument/2006/relationships/image" Target="../media/image4.sv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sv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220007" y="4936300"/>
            <a:ext cx="8270466" cy="5350700"/>
          </a:xfrm>
          <a:custGeom>
            <a:avLst/>
            <a:gdLst/>
            <a:ahLst/>
            <a:cxnLst/>
            <a:rect l="l" t="t" r="r" b="b"/>
            <a:pathLst>
              <a:path w="8270466" h="5350700">
                <a:moveTo>
                  <a:pt x="0" y="0"/>
                </a:moveTo>
                <a:lnTo>
                  <a:pt x="8270466" y="0"/>
                </a:lnTo>
                <a:lnTo>
                  <a:pt x="8270466" y="5350700"/>
                </a:lnTo>
                <a:lnTo>
                  <a:pt x="0" y="5350700"/>
                </a:lnTo>
                <a:lnTo>
                  <a:pt x="0" y="0"/>
                </a:lnTo>
                <a:close/>
              </a:path>
            </a:pathLst>
          </a:custGeom>
          <a:blipFill>
            <a:blip r:embed="rId3"/>
            <a:stretch>
              <a:fillRect b="-10971"/>
            </a:stretch>
          </a:blipFill>
        </p:spPr>
        <p:txBody>
          <a:bodyPr/>
          <a:lstStyle/>
          <a:p>
            <a:endParaRPr lang="en-US"/>
          </a:p>
        </p:txBody>
      </p:sp>
      <p:sp>
        <p:nvSpPr>
          <p:cNvPr id="4" name="Freeform 4">
            <a:extLst>
              <a:ext uri="{C183D7F6-B498-43B3-948B-1728B52AA6E4}">
                <adec:decorative xmlns:adec="http://schemas.microsoft.com/office/drawing/2017/decorative" val="1"/>
              </a:ext>
            </a:extLst>
          </p:cNvPr>
          <p:cNvSpPr/>
          <p:nvPr/>
        </p:nvSpPr>
        <p:spPr>
          <a:xfrm>
            <a:off x="-905784" y="7847909"/>
            <a:ext cx="20099569" cy="3606747"/>
          </a:xfrm>
          <a:custGeom>
            <a:avLst/>
            <a:gdLst/>
            <a:ahLst/>
            <a:cxnLst/>
            <a:rect l="l" t="t" r="r" b="b"/>
            <a:pathLst>
              <a:path w="20099569" h="3606747">
                <a:moveTo>
                  <a:pt x="0" y="0"/>
                </a:moveTo>
                <a:lnTo>
                  <a:pt x="20099568" y="0"/>
                </a:lnTo>
                <a:lnTo>
                  <a:pt x="20099568" y="3606747"/>
                </a:lnTo>
                <a:lnTo>
                  <a:pt x="0" y="3606747"/>
                </a:lnTo>
                <a:lnTo>
                  <a:pt x="0" y="0"/>
                </a:lnTo>
                <a:close/>
              </a:path>
            </a:pathLst>
          </a:custGeom>
          <a:blipFill>
            <a:blip r:embed="rId4">
              <a:alphaModFix amt="9999"/>
              <a:extLst>
                <a:ext uri="{96DAC541-7B7A-43D3-8B79-37D633B846F1}">
                  <asvg:svgBlip xmlns:asvg="http://schemas.microsoft.com/office/drawing/2016/SVG/main" r:embed="rId5"/>
                </a:ext>
              </a:extLst>
            </a:blip>
            <a:stretch>
              <a:fillRect l="-14951" r="-15027" b="-360943"/>
            </a:stretch>
          </a:blipFill>
        </p:spPr>
        <p:txBody>
          <a:bodyPr/>
          <a:lstStyle/>
          <a:p>
            <a:endParaRPr lang="en-US"/>
          </a:p>
        </p:txBody>
      </p:sp>
      <p:sp>
        <p:nvSpPr>
          <p:cNvPr id="5" name="Freeform 5"/>
          <p:cNvSpPr/>
          <p:nvPr/>
        </p:nvSpPr>
        <p:spPr>
          <a:xfrm>
            <a:off x="-1220007" y="0"/>
            <a:ext cx="8270144" cy="4936300"/>
          </a:xfrm>
          <a:custGeom>
            <a:avLst/>
            <a:gdLst/>
            <a:ahLst/>
            <a:cxnLst/>
            <a:rect l="l" t="t" r="r" b="b"/>
            <a:pathLst>
              <a:path w="8270144" h="4936300">
                <a:moveTo>
                  <a:pt x="0" y="0"/>
                </a:moveTo>
                <a:lnTo>
                  <a:pt x="8270144" y="0"/>
                </a:lnTo>
                <a:lnTo>
                  <a:pt x="8270144" y="4936300"/>
                </a:lnTo>
                <a:lnTo>
                  <a:pt x="0" y="4936300"/>
                </a:lnTo>
                <a:lnTo>
                  <a:pt x="0" y="0"/>
                </a:lnTo>
                <a:close/>
              </a:path>
            </a:pathLst>
          </a:custGeom>
          <a:blipFill>
            <a:blip r:embed="rId6"/>
            <a:stretch>
              <a:fillRect b="-8588"/>
            </a:stretch>
          </a:blipFill>
        </p:spPr>
        <p:txBody>
          <a:bodyPr/>
          <a:lstStyle/>
          <a:p>
            <a:endParaRPr lang="en-US"/>
          </a:p>
        </p:txBody>
      </p:sp>
      <p:grpSp>
        <p:nvGrpSpPr>
          <p:cNvPr id="6" name="Group 6"/>
          <p:cNvGrpSpPr/>
          <p:nvPr/>
        </p:nvGrpSpPr>
        <p:grpSpPr>
          <a:xfrm>
            <a:off x="4990879" y="0"/>
            <a:ext cx="952950" cy="10287000"/>
            <a:chOff x="0" y="0"/>
            <a:chExt cx="250983" cy="2709333"/>
          </a:xfrm>
        </p:grpSpPr>
        <p:sp>
          <p:nvSpPr>
            <p:cNvPr id="7" name="Freeform 7"/>
            <p:cNvSpPr/>
            <p:nvPr/>
          </p:nvSpPr>
          <p:spPr>
            <a:xfrm>
              <a:off x="0" y="0"/>
              <a:ext cx="250983" cy="2709333"/>
            </a:xfrm>
            <a:custGeom>
              <a:avLst/>
              <a:gdLst/>
              <a:ahLst/>
              <a:cxnLst/>
              <a:rect l="l" t="t" r="r" b="b"/>
              <a:pathLst>
                <a:path w="250983" h="2709333">
                  <a:moveTo>
                    <a:pt x="0" y="0"/>
                  </a:moveTo>
                  <a:lnTo>
                    <a:pt x="250983" y="0"/>
                  </a:lnTo>
                  <a:lnTo>
                    <a:pt x="250983" y="2709333"/>
                  </a:lnTo>
                  <a:lnTo>
                    <a:pt x="0" y="2709333"/>
                  </a:lnTo>
                  <a:close/>
                </a:path>
              </a:pathLst>
            </a:custGeom>
            <a:solidFill>
              <a:srgbClr val="004C66">
                <a:alpha val="49804"/>
              </a:srgbClr>
            </a:solidFill>
          </p:spPr>
          <p:txBody>
            <a:bodyPr/>
            <a:lstStyle/>
            <a:p>
              <a:endParaRPr lang="en-US"/>
            </a:p>
          </p:txBody>
        </p:sp>
        <p:sp>
          <p:nvSpPr>
            <p:cNvPr id="8" name="TextBox 8"/>
            <p:cNvSpPr txBox="1"/>
            <p:nvPr/>
          </p:nvSpPr>
          <p:spPr>
            <a:xfrm>
              <a:off x="0" y="-38100"/>
              <a:ext cx="250983"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097509" y="0"/>
            <a:ext cx="952950" cy="10287000"/>
            <a:chOff x="0" y="0"/>
            <a:chExt cx="250983" cy="2709333"/>
          </a:xfrm>
        </p:grpSpPr>
        <p:sp>
          <p:nvSpPr>
            <p:cNvPr id="10" name="Freeform 10"/>
            <p:cNvSpPr/>
            <p:nvPr/>
          </p:nvSpPr>
          <p:spPr>
            <a:xfrm>
              <a:off x="0" y="0"/>
              <a:ext cx="250983" cy="2709333"/>
            </a:xfrm>
            <a:custGeom>
              <a:avLst/>
              <a:gdLst/>
              <a:ahLst/>
              <a:cxnLst/>
              <a:rect l="l" t="t" r="r" b="b"/>
              <a:pathLst>
                <a:path w="250983" h="2709333">
                  <a:moveTo>
                    <a:pt x="0" y="0"/>
                  </a:moveTo>
                  <a:lnTo>
                    <a:pt x="250983" y="0"/>
                  </a:lnTo>
                  <a:lnTo>
                    <a:pt x="250983" y="2709333"/>
                  </a:lnTo>
                  <a:lnTo>
                    <a:pt x="0" y="2709333"/>
                  </a:lnTo>
                  <a:close/>
                </a:path>
              </a:pathLst>
            </a:custGeom>
            <a:solidFill>
              <a:srgbClr val="004C66">
                <a:alpha val="49804"/>
              </a:srgbClr>
            </a:solidFill>
          </p:spPr>
          <p:txBody>
            <a:bodyPr/>
            <a:lstStyle/>
            <a:p>
              <a:endParaRPr lang="en-US"/>
            </a:p>
          </p:txBody>
        </p:sp>
        <p:sp>
          <p:nvSpPr>
            <p:cNvPr id="11" name="TextBox 11"/>
            <p:cNvSpPr txBox="1"/>
            <p:nvPr/>
          </p:nvSpPr>
          <p:spPr>
            <a:xfrm>
              <a:off x="0" y="-38100"/>
              <a:ext cx="250983" cy="274743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98007" y="549647"/>
            <a:ext cx="40903" cy="4090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14" name="TextBox 14"/>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15" name="TextBox 15"/>
          <p:cNvSpPr txBox="1"/>
          <p:nvPr/>
        </p:nvSpPr>
        <p:spPr>
          <a:xfrm>
            <a:off x="7580843" y="2180482"/>
            <a:ext cx="9678457" cy="2755818"/>
          </a:xfrm>
          <a:prstGeom prst="rect">
            <a:avLst/>
          </a:prstGeom>
        </p:spPr>
        <p:txBody>
          <a:bodyPr lIns="0" tIns="0" rIns="0" bIns="0" rtlCol="0" anchor="t">
            <a:spAutoFit/>
          </a:bodyPr>
          <a:lstStyle/>
          <a:p>
            <a:pPr algn="l">
              <a:lnSpc>
                <a:spcPts val="5323"/>
              </a:lnSpc>
            </a:pPr>
            <a:r>
              <a:rPr lang="en-US" sz="5118" b="1" spc="-122">
                <a:solidFill>
                  <a:srgbClr val="2B2B2B"/>
                </a:solidFill>
                <a:latin typeface="Poppins Bold"/>
                <a:ea typeface="Poppins Bold"/>
                <a:cs typeface="Poppins Bold"/>
                <a:sym typeface="Poppins Bold"/>
              </a:rPr>
              <a:t> ECG Arrhythmia Classification Using </a:t>
            </a:r>
          </a:p>
          <a:p>
            <a:pPr algn="l">
              <a:lnSpc>
                <a:spcPts val="5323"/>
              </a:lnSpc>
            </a:pPr>
            <a:r>
              <a:rPr lang="en-US" sz="5118" b="1" spc="-122">
                <a:solidFill>
                  <a:srgbClr val="2B2B2B"/>
                </a:solidFill>
                <a:latin typeface="Poppins Bold"/>
                <a:ea typeface="Poppins Bold"/>
                <a:cs typeface="Poppins Bold"/>
                <a:sym typeface="Poppins Bold"/>
              </a:rPr>
              <a:t>STFT-Based Spectrogram and Convolutional Neural Network</a:t>
            </a:r>
          </a:p>
        </p:txBody>
      </p:sp>
      <p:sp>
        <p:nvSpPr>
          <p:cNvPr id="16" name="TextBox 16"/>
          <p:cNvSpPr txBox="1"/>
          <p:nvPr/>
        </p:nvSpPr>
        <p:spPr>
          <a:xfrm>
            <a:off x="13117413" y="8104506"/>
            <a:ext cx="4294287" cy="1166088"/>
          </a:xfrm>
          <a:prstGeom prst="rect">
            <a:avLst/>
          </a:prstGeom>
        </p:spPr>
        <p:txBody>
          <a:bodyPr wrap="square" lIns="0" tIns="0" rIns="0" bIns="0" rtlCol="0" anchor="t">
            <a:spAutoFit/>
          </a:bodyPr>
          <a:lstStyle/>
          <a:p>
            <a:pPr algn="l">
              <a:lnSpc>
                <a:spcPts val="3080"/>
              </a:lnSpc>
            </a:pPr>
            <a:r>
              <a:rPr lang="en-US" sz="2200" dirty="0">
                <a:solidFill>
                  <a:srgbClr val="2B2B2B"/>
                </a:solidFill>
                <a:latin typeface="Canva Sans"/>
                <a:ea typeface="Canva Sans"/>
                <a:cs typeface="Canva Sans"/>
                <a:sym typeface="Canva Sans"/>
              </a:rPr>
              <a:t>Presented by:</a:t>
            </a:r>
          </a:p>
          <a:p>
            <a:pPr algn="l">
              <a:lnSpc>
                <a:spcPts val="3080"/>
              </a:lnSpc>
            </a:pPr>
            <a:r>
              <a:rPr lang="en-US" sz="2200" dirty="0">
                <a:solidFill>
                  <a:srgbClr val="2B2B2B"/>
                </a:solidFill>
                <a:latin typeface="Canva Sans"/>
                <a:ea typeface="Canva Sans"/>
                <a:cs typeface="Canva Sans"/>
                <a:sym typeface="Canva Sans"/>
              </a:rPr>
              <a:t>210169L- W.W.R..N.S. Fernando</a:t>
            </a:r>
          </a:p>
          <a:p>
            <a:pPr algn="l">
              <a:lnSpc>
                <a:spcPts val="3080"/>
              </a:lnSpc>
            </a:pPr>
            <a:r>
              <a:rPr lang="en-US" sz="2200" dirty="0">
                <a:solidFill>
                  <a:srgbClr val="2B2B2B"/>
                </a:solidFill>
                <a:latin typeface="Canva Sans"/>
                <a:ea typeface="Canva Sans"/>
                <a:cs typeface="Canva Sans"/>
                <a:sym typeface="Canva Sans"/>
              </a:rPr>
              <a:t>210730B- W.M. </a:t>
            </a:r>
            <a:r>
              <a:rPr lang="en-US" sz="2200" dirty="0" err="1">
                <a:solidFill>
                  <a:srgbClr val="2B2B2B"/>
                </a:solidFill>
                <a:latin typeface="Canva Sans"/>
                <a:ea typeface="Canva Sans"/>
                <a:cs typeface="Canva Sans"/>
                <a:sym typeface="Canva Sans"/>
              </a:rPr>
              <a:t>Wimalasiri</a:t>
            </a:r>
            <a:r>
              <a:rPr lang="en-US" sz="2200" dirty="0">
                <a:solidFill>
                  <a:srgbClr val="2B2B2B"/>
                </a:solidFill>
                <a:latin typeface="Canva Sans"/>
                <a:ea typeface="Canva Sans"/>
                <a:cs typeface="Canva Sans"/>
                <a:sym typeface="Canva Sans"/>
              </a:rPr>
              <a:t> </a:t>
            </a:r>
          </a:p>
        </p:txBody>
      </p:sp>
      <p:sp>
        <p:nvSpPr>
          <p:cNvPr id="17" name="TextBox 17"/>
          <p:cNvSpPr txBox="1"/>
          <p:nvPr/>
        </p:nvSpPr>
        <p:spPr>
          <a:xfrm>
            <a:off x="7580843" y="5296536"/>
            <a:ext cx="9678457" cy="2846070"/>
          </a:xfrm>
          <a:prstGeom prst="rect">
            <a:avLst/>
          </a:prstGeom>
        </p:spPr>
        <p:txBody>
          <a:bodyPr lIns="0" tIns="0" rIns="0" bIns="0" rtlCol="0" anchor="t">
            <a:spAutoFit/>
          </a:bodyPr>
          <a:lstStyle/>
          <a:p>
            <a:pPr algn="just">
              <a:lnSpc>
                <a:spcPts val="3780"/>
              </a:lnSpc>
            </a:pPr>
            <a:r>
              <a:rPr lang="en-US" sz="2700" b="1">
                <a:solidFill>
                  <a:srgbClr val="2B2B2B"/>
                </a:solidFill>
                <a:latin typeface="Canva Sans Bold"/>
                <a:ea typeface="Canva Sans Bold"/>
                <a:cs typeface="Canva Sans Bold"/>
                <a:sym typeface="Canva Sans Bold"/>
              </a:rPr>
              <a:t>Published in IEEE Access</a:t>
            </a:r>
          </a:p>
          <a:p>
            <a:pPr algn="just">
              <a:lnSpc>
                <a:spcPts val="3780"/>
              </a:lnSpc>
            </a:pPr>
            <a:r>
              <a:rPr lang="en-US" sz="2700" b="1">
                <a:solidFill>
                  <a:srgbClr val="2B2B2B"/>
                </a:solidFill>
                <a:latin typeface="Canva Sans Bold"/>
                <a:ea typeface="Canva Sans Bold"/>
                <a:cs typeface="Canva Sans Bold"/>
                <a:sym typeface="Canva Sans Bold"/>
              </a:rPr>
              <a:t>Authors: </a:t>
            </a:r>
          </a:p>
          <a:p>
            <a:pPr algn="just">
              <a:lnSpc>
                <a:spcPts val="3780"/>
              </a:lnSpc>
            </a:pPr>
            <a:r>
              <a:rPr lang="en-US" sz="2700">
                <a:solidFill>
                  <a:srgbClr val="2B2B2B"/>
                </a:solidFill>
                <a:latin typeface="Canva Sans"/>
                <a:ea typeface="Canva Sans"/>
                <a:cs typeface="Canva Sans"/>
                <a:sym typeface="Canva Sans"/>
              </a:rPr>
              <a:t>Jingshan Huang, Binqiang Chen, Bin Yao, Wangpeng He.</a:t>
            </a:r>
          </a:p>
          <a:p>
            <a:pPr algn="just">
              <a:lnSpc>
                <a:spcPts val="3780"/>
              </a:lnSpc>
            </a:pPr>
            <a:endParaRPr lang="en-US" sz="2700">
              <a:solidFill>
                <a:srgbClr val="2B2B2B"/>
              </a:solidFill>
              <a:latin typeface="Canva Sans"/>
              <a:ea typeface="Canva Sans"/>
              <a:cs typeface="Canva Sans"/>
              <a:sym typeface="Canva Sans"/>
            </a:endParaRPr>
          </a:p>
          <a:p>
            <a:pPr algn="just">
              <a:lnSpc>
                <a:spcPts val="3780"/>
              </a:lnSpc>
            </a:pPr>
            <a:endParaRPr lang="en-US" sz="2700">
              <a:solidFill>
                <a:srgbClr val="2B2B2B"/>
              </a:solidFill>
              <a:latin typeface="Canva Sans"/>
              <a:ea typeface="Canva Sans"/>
              <a:cs typeface="Canva Sans"/>
              <a:sym typeface="Canva Sans"/>
            </a:endParaRPr>
          </a:p>
          <a:p>
            <a:pPr algn="just">
              <a:lnSpc>
                <a:spcPts val="3780"/>
              </a:lnSpc>
            </a:pPr>
            <a:endParaRPr lang="en-US" sz="2700">
              <a:solidFill>
                <a:srgbClr val="2B2B2B"/>
              </a:solidFill>
              <a:latin typeface="Canva Sans"/>
              <a:ea typeface="Canva Sans"/>
              <a:cs typeface="Canva Sans"/>
              <a:sym typeface="Canva Sans"/>
            </a:endParaRPr>
          </a:p>
        </p:txBody>
      </p:sp>
      <p:sp>
        <p:nvSpPr>
          <p:cNvPr id="18" name="TextBox 1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B2B2B"/>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4">
              <a:alphaModFix amt="9999"/>
              <a:extLst>
                <a:ext uri="{96DAC541-7B7A-43D3-8B79-37D633B846F1}">
                  <asvg:svgBlip xmlns:asvg="http://schemas.microsoft.com/office/drawing/2016/SVG/main" r:embed="rId5"/>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498618" y="-1543050"/>
            <a:ext cx="4790459" cy="3086100"/>
            <a:chOff x="0" y="0"/>
            <a:chExt cx="1261685" cy="812800"/>
          </a:xfrm>
        </p:grpSpPr>
        <p:sp>
          <p:nvSpPr>
            <p:cNvPr id="8" name="Freeform 8"/>
            <p:cNvSpPr/>
            <p:nvPr/>
          </p:nvSpPr>
          <p:spPr>
            <a:xfrm>
              <a:off x="0" y="0"/>
              <a:ext cx="1261685" cy="812800"/>
            </a:xfrm>
            <a:custGeom>
              <a:avLst/>
              <a:gdLst/>
              <a:ahLst/>
              <a:cxnLst/>
              <a:rect l="l" t="t" r="r" b="b"/>
              <a:pathLst>
                <a:path w="1261685" h="812800">
                  <a:moveTo>
                    <a:pt x="82422" y="0"/>
                  </a:moveTo>
                  <a:lnTo>
                    <a:pt x="1179263" y="0"/>
                  </a:lnTo>
                  <a:cubicBezTo>
                    <a:pt x="1224783" y="0"/>
                    <a:pt x="1261685" y="36901"/>
                    <a:pt x="1261685" y="82422"/>
                  </a:cubicBezTo>
                  <a:lnTo>
                    <a:pt x="1261685" y="730378"/>
                  </a:lnTo>
                  <a:cubicBezTo>
                    <a:pt x="1261685" y="752238"/>
                    <a:pt x="1253001" y="773202"/>
                    <a:pt x="1237544" y="788659"/>
                  </a:cubicBezTo>
                  <a:cubicBezTo>
                    <a:pt x="1222087" y="804116"/>
                    <a:pt x="1201123" y="812800"/>
                    <a:pt x="1179263" y="812800"/>
                  </a:cubicBezTo>
                  <a:lnTo>
                    <a:pt x="82422" y="812800"/>
                  </a:lnTo>
                  <a:cubicBezTo>
                    <a:pt x="36901" y="812800"/>
                    <a:pt x="0" y="775899"/>
                    <a:pt x="0" y="730378"/>
                  </a:cubicBezTo>
                  <a:lnTo>
                    <a:pt x="0" y="82422"/>
                  </a:lnTo>
                  <a:cubicBezTo>
                    <a:pt x="0" y="36901"/>
                    <a:pt x="36901" y="0"/>
                    <a:pt x="82422" y="0"/>
                  </a:cubicBezTo>
                  <a:close/>
                </a:path>
              </a:pathLst>
            </a:custGeom>
            <a:solidFill>
              <a:srgbClr val="676DB6"/>
            </a:solidFill>
          </p:spPr>
          <p:txBody>
            <a:bodyPr/>
            <a:lstStyle/>
            <a:p>
              <a:endParaRPr lang="en-US"/>
            </a:p>
          </p:txBody>
        </p:sp>
        <p:sp>
          <p:nvSpPr>
            <p:cNvPr id="9" name="TextBox 9"/>
            <p:cNvSpPr txBox="1"/>
            <p:nvPr/>
          </p:nvSpPr>
          <p:spPr>
            <a:xfrm>
              <a:off x="0" y="-28575"/>
              <a:ext cx="1261685"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680345" y="3600671"/>
            <a:ext cx="6913876" cy="2282799"/>
          </a:xfrm>
          <a:custGeom>
            <a:avLst/>
            <a:gdLst/>
            <a:ahLst/>
            <a:cxnLst/>
            <a:rect l="l" t="t" r="r" b="b"/>
            <a:pathLst>
              <a:path w="10630288" h="3069496">
                <a:moveTo>
                  <a:pt x="0" y="0"/>
                </a:moveTo>
                <a:lnTo>
                  <a:pt x="10630289" y="0"/>
                </a:lnTo>
                <a:lnTo>
                  <a:pt x="10630289" y="3069496"/>
                </a:lnTo>
                <a:lnTo>
                  <a:pt x="0" y="3069496"/>
                </a:lnTo>
                <a:lnTo>
                  <a:pt x="0" y="0"/>
                </a:lnTo>
                <a:close/>
              </a:path>
            </a:pathLst>
          </a:custGeom>
          <a:blipFill>
            <a:blip r:embed="rId6"/>
            <a:stretch>
              <a:fillRect/>
            </a:stretch>
          </a:blipFill>
        </p:spPr>
        <p:txBody>
          <a:bodyPr/>
          <a:lstStyle/>
          <a:p>
            <a:endParaRPr lang="en-US"/>
          </a:p>
        </p:txBody>
      </p:sp>
      <p:sp>
        <p:nvSpPr>
          <p:cNvPr id="11" name="Freeform 11"/>
          <p:cNvSpPr/>
          <p:nvPr/>
        </p:nvSpPr>
        <p:spPr>
          <a:xfrm>
            <a:off x="10291538" y="3773525"/>
            <a:ext cx="7043962" cy="2125622"/>
          </a:xfrm>
          <a:custGeom>
            <a:avLst/>
            <a:gdLst/>
            <a:ahLst/>
            <a:cxnLst/>
            <a:rect l="l" t="t" r="r" b="b"/>
            <a:pathLst>
              <a:path w="7877125" h="2763524">
                <a:moveTo>
                  <a:pt x="0" y="0"/>
                </a:moveTo>
                <a:lnTo>
                  <a:pt x="7877124" y="0"/>
                </a:lnTo>
                <a:lnTo>
                  <a:pt x="7877124" y="2763524"/>
                </a:lnTo>
                <a:lnTo>
                  <a:pt x="0" y="2763524"/>
                </a:lnTo>
                <a:lnTo>
                  <a:pt x="0" y="0"/>
                </a:lnTo>
                <a:close/>
              </a:path>
            </a:pathLst>
          </a:custGeom>
          <a:blipFill>
            <a:blip r:embed="rId7"/>
            <a:stretch>
              <a:fillRect b="-6438"/>
            </a:stretch>
          </a:blipFill>
        </p:spPr>
        <p:txBody>
          <a:bodyPr/>
          <a:lstStyle/>
          <a:p>
            <a:endParaRPr lang="en-US" dirty="0"/>
          </a:p>
        </p:txBody>
      </p:sp>
      <p:grpSp>
        <p:nvGrpSpPr>
          <p:cNvPr id="18" name="Group 18"/>
          <p:cNvGrpSpPr/>
          <p:nvPr/>
        </p:nvGrpSpPr>
        <p:grpSpPr>
          <a:xfrm>
            <a:off x="1689100" y="3582010"/>
            <a:ext cx="1459548" cy="2125623"/>
            <a:chOff x="0" y="0"/>
            <a:chExt cx="569044" cy="748654"/>
          </a:xfrm>
        </p:grpSpPr>
        <p:sp>
          <p:nvSpPr>
            <p:cNvPr id="19" name="Freeform 19"/>
            <p:cNvSpPr/>
            <p:nvPr/>
          </p:nvSpPr>
          <p:spPr>
            <a:xfrm>
              <a:off x="0" y="0"/>
              <a:ext cx="569044" cy="748654"/>
            </a:xfrm>
            <a:custGeom>
              <a:avLst/>
              <a:gdLst/>
              <a:ahLst/>
              <a:cxnLst/>
              <a:rect l="l" t="t" r="r" b="b"/>
              <a:pathLst>
                <a:path w="569044" h="748654">
                  <a:moveTo>
                    <a:pt x="182746" y="0"/>
                  </a:moveTo>
                  <a:lnTo>
                    <a:pt x="386298" y="0"/>
                  </a:lnTo>
                  <a:cubicBezTo>
                    <a:pt x="434765" y="0"/>
                    <a:pt x="481247" y="19254"/>
                    <a:pt x="515519" y="53525"/>
                  </a:cubicBezTo>
                  <a:cubicBezTo>
                    <a:pt x="549790" y="87796"/>
                    <a:pt x="569044" y="134278"/>
                    <a:pt x="569044" y="182746"/>
                  </a:cubicBezTo>
                  <a:lnTo>
                    <a:pt x="569044" y="565908"/>
                  </a:lnTo>
                  <a:cubicBezTo>
                    <a:pt x="569044" y="614375"/>
                    <a:pt x="549790" y="660857"/>
                    <a:pt x="515519" y="695129"/>
                  </a:cubicBezTo>
                  <a:cubicBezTo>
                    <a:pt x="481247" y="729400"/>
                    <a:pt x="434765" y="748654"/>
                    <a:pt x="386298" y="748654"/>
                  </a:cubicBezTo>
                  <a:lnTo>
                    <a:pt x="182746" y="748654"/>
                  </a:lnTo>
                  <a:cubicBezTo>
                    <a:pt x="134278" y="748654"/>
                    <a:pt x="87796" y="729400"/>
                    <a:pt x="53525" y="695129"/>
                  </a:cubicBezTo>
                  <a:cubicBezTo>
                    <a:pt x="19254" y="660857"/>
                    <a:pt x="0" y="614375"/>
                    <a:pt x="0" y="565908"/>
                  </a:cubicBezTo>
                  <a:lnTo>
                    <a:pt x="0" y="182746"/>
                  </a:lnTo>
                  <a:cubicBezTo>
                    <a:pt x="0" y="134278"/>
                    <a:pt x="19254" y="87796"/>
                    <a:pt x="53525" y="53525"/>
                  </a:cubicBezTo>
                  <a:cubicBezTo>
                    <a:pt x="87796" y="19254"/>
                    <a:pt x="134278" y="0"/>
                    <a:pt x="182746" y="0"/>
                  </a:cubicBezTo>
                  <a:close/>
                </a:path>
              </a:pathLst>
            </a:custGeom>
            <a:solidFill>
              <a:srgbClr val="000000">
                <a:alpha val="0"/>
              </a:srgbClr>
            </a:solidFill>
            <a:ln w="57150" cap="rnd">
              <a:solidFill>
                <a:srgbClr val="FF3131"/>
              </a:solidFill>
              <a:prstDash val="solid"/>
              <a:round/>
            </a:ln>
          </p:spPr>
          <p:txBody>
            <a:bodyPr/>
            <a:lstStyle/>
            <a:p>
              <a:endParaRPr lang="en-US"/>
            </a:p>
          </p:txBody>
        </p:sp>
        <p:sp>
          <p:nvSpPr>
            <p:cNvPr id="20" name="TextBox 20"/>
            <p:cNvSpPr txBox="1"/>
            <p:nvPr/>
          </p:nvSpPr>
          <p:spPr>
            <a:xfrm>
              <a:off x="0" y="-57150"/>
              <a:ext cx="569044" cy="805804"/>
            </a:xfrm>
            <a:prstGeom prst="rect">
              <a:avLst/>
            </a:prstGeom>
          </p:spPr>
          <p:txBody>
            <a:bodyPr lIns="50800" tIns="50800" rIns="50800" bIns="50800" rtlCol="0" anchor="ctr"/>
            <a:lstStyle/>
            <a:p>
              <a:pPr algn="ctr">
                <a:lnSpc>
                  <a:spcPts val="3500"/>
                </a:lnSpc>
              </a:pPr>
              <a:endParaRPr/>
            </a:p>
          </p:txBody>
        </p:sp>
      </p:grpSp>
      <p:sp>
        <p:nvSpPr>
          <p:cNvPr id="21" name="TextBox 21"/>
          <p:cNvSpPr txBox="1"/>
          <p:nvPr/>
        </p:nvSpPr>
        <p:spPr>
          <a:xfrm>
            <a:off x="891541"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Results</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
        <p:nvSpPr>
          <p:cNvPr id="23" name="TextBox 23"/>
          <p:cNvSpPr txBox="1"/>
          <p:nvPr/>
        </p:nvSpPr>
        <p:spPr>
          <a:xfrm>
            <a:off x="891541" y="1938710"/>
            <a:ext cx="4995532" cy="869949"/>
          </a:xfrm>
          <a:prstGeom prst="rect">
            <a:avLst/>
          </a:prstGeom>
        </p:spPr>
        <p:txBody>
          <a:bodyPr wrap="square" lIns="0" tIns="0" rIns="0" bIns="0" rtlCol="0" anchor="t">
            <a:spAutoFit/>
          </a:bodyPr>
          <a:lstStyle/>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Fixed learning rate of 0.001</a:t>
            </a:r>
          </a:p>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epochs=100</a:t>
            </a:r>
          </a:p>
        </p:txBody>
      </p:sp>
      <p:sp>
        <p:nvSpPr>
          <p:cNvPr id="24" name="TextBox 24"/>
          <p:cNvSpPr txBox="1"/>
          <p:nvPr/>
        </p:nvSpPr>
        <p:spPr>
          <a:xfrm>
            <a:off x="2641600" y="2943249"/>
            <a:ext cx="2981389" cy="646908"/>
          </a:xfrm>
          <a:prstGeom prst="rect">
            <a:avLst/>
          </a:prstGeom>
        </p:spPr>
        <p:txBody>
          <a:bodyPr wrap="square" lIns="0" tIns="0" rIns="0" bIns="0" rtlCol="0" anchor="t">
            <a:spAutoFit/>
          </a:bodyPr>
          <a:lstStyle/>
          <a:p>
            <a:pPr algn="ctr">
              <a:lnSpc>
                <a:spcPts val="5880"/>
              </a:lnSpc>
            </a:pPr>
            <a:r>
              <a:rPr lang="en-US" sz="2400" b="1" dirty="0">
                <a:solidFill>
                  <a:srgbClr val="000000"/>
                </a:solidFill>
                <a:latin typeface="Canva Sans Bold"/>
                <a:ea typeface="Canva Sans Bold"/>
                <a:cs typeface="Canva Sans Bold"/>
                <a:sym typeface="Canva Sans Bold"/>
              </a:rPr>
              <a:t>Our results</a:t>
            </a:r>
          </a:p>
        </p:txBody>
      </p:sp>
      <p:sp>
        <p:nvSpPr>
          <p:cNvPr id="25" name="TextBox 25"/>
          <p:cNvSpPr txBox="1"/>
          <p:nvPr/>
        </p:nvSpPr>
        <p:spPr>
          <a:xfrm>
            <a:off x="11245222" y="2959942"/>
            <a:ext cx="4995532" cy="646908"/>
          </a:xfrm>
          <a:prstGeom prst="rect">
            <a:avLst/>
          </a:prstGeom>
        </p:spPr>
        <p:txBody>
          <a:bodyPr lIns="0" tIns="0" rIns="0" bIns="0" rtlCol="0" anchor="t">
            <a:spAutoFit/>
          </a:bodyPr>
          <a:lstStyle/>
          <a:p>
            <a:pPr algn="ctr">
              <a:lnSpc>
                <a:spcPts val="5880"/>
              </a:lnSpc>
            </a:pPr>
            <a:r>
              <a:rPr lang="en-US" sz="2400" b="1" dirty="0">
                <a:solidFill>
                  <a:srgbClr val="000000"/>
                </a:solidFill>
                <a:latin typeface="Canva Sans Bold"/>
                <a:ea typeface="Canva Sans Bold"/>
                <a:cs typeface="Canva Sans Bold"/>
                <a:sym typeface="Canva Sans Bold"/>
              </a:rPr>
              <a:t>Results from paper</a:t>
            </a:r>
          </a:p>
        </p:txBody>
      </p:sp>
      <p:grpSp>
        <p:nvGrpSpPr>
          <p:cNvPr id="26" name="Group 26"/>
          <p:cNvGrpSpPr/>
          <p:nvPr/>
        </p:nvGrpSpPr>
        <p:grpSpPr>
          <a:xfrm>
            <a:off x="14935200" y="3633050"/>
            <a:ext cx="2160588" cy="2445800"/>
            <a:chOff x="0" y="0"/>
            <a:chExt cx="569044" cy="748654"/>
          </a:xfrm>
        </p:grpSpPr>
        <p:sp>
          <p:nvSpPr>
            <p:cNvPr id="27" name="Freeform 27"/>
            <p:cNvSpPr/>
            <p:nvPr/>
          </p:nvSpPr>
          <p:spPr>
            <a:xfrm>
              <a:off x="0" y="0"/>
              <a:ext cx="569044" cy="748654"/>
            </a:xfrm>
            <a:custGeom>
              <a:avLst/>
              <a:gdLst/>
              <a:ahLst/>
              <a:cxnLst/>
              <a:rect l="l" t="t" r="r" b="b"/>
              <a:pathLst>
                <a:path w="569044" h="748654">
                  <a:moveTo>
                    <a:pt x="182746" y="0"/>
                  </a:moveTo>
                  <a:lnTo>
                    <a:pt x="386298" y="0"/>
                  </a:lnTo>
                  <a:cubicBezTo>
                    <a:pt x="434765" y="0"/>
                    <a:pt x="481247" y="19254"/>
                    <a:pt x="515519" y="53525"/>
                  </a:cubicBezTo>
                  <a:cubicBezTo>
                    <a:pt x="549790" y="87796"/>
                    <a:pt x="569044" y="134278"/>
                    <a:pt x="569044" y="182746"/>
                  </a:cubicBezTo>
                  <a:lnTo>
                    <a:pt x="569044" y="565908"/>
                  </a:lnTo>
                  <a:cubicBezTo>
                    <a:pt x="569044" y="614375"/>
                    <a:pt x="549790" y="660857"/>
                    <a:pt x="515519" y="695129"/>
                  </a:cubicBezTo>
                  <a:cubicBezTo>
                    <a:pt x="481247" y="729400"/>
                    <a:pt x="434765" y="748654"/>
                    <a:pt x="386298" y="748654"/>
                  </a:cubicBezTo>
                  <a:lnTo>
                    <a:pt x="182746" y="748654"/>
                  </a:lnTo>
                  <a:cubicBezTo>
                    <a:pt x="134278" y="748654"/>
                    <a:pt x="87796" y="729400"/>
                    <a:pt x="53525" y="695129"/>
                  </a:cubicBezTo>
                  <a:cubicBezTo>
                    <a:pt x="19254" y="660857"/>
                    <a:pt x="0" y="614375"/>
                    <a:pt x="0" y="565908"/>
                  </a:cubicBezTo>
                  <a:lnTo>
                    <a:pt x="0" y="182746"/>
                  </a:lnTo>
                  <a:cubicBezTo>
                    <a:pt x="0" y="134278"/>
                    <a:pt x="19254" y="87796"/>
                    <a:pt x="53525" y="53525"/>
                  </a:cubicBezTo>
                  <a:cubicBezTo>
                    <a:pt x="87796" y="19254"/>
                    <a:pt x="134278" y="0"/>
                    <a:pt x="182746" y="0"/>
                  </a:cubicBezTo>
                  <a:close/>
                </a:path>
              </a:pathLst>
            </a:custGeom>
            <a:solidFill>
              <a:srgbClr val="000000">
                <a:alpha val="0"/>
              </a:srgbClr>
            </a:solidFill>
            <a:ln w="57150" cap="rnd">
              <a:solidFill>
                <a:srgbClr val="FF3131"/>
              </a:solidFill>
              <a:prstDash val="solid"/>
              <a:round/>
            </a:ln>
          </p:spPr>
          <p:txBody>
            <a:bodyPr/>
            <a:lstStyle/>
            <a:p>
              <a:endParaRPr lang="en-US"/>
            </a:p>
          </p:txBody>
        </p:sp>
        <p:sp>
          <p:nvSpPr>
            <p:cNvPr id="28" name="TextBox 28"/>
            <p:cNvSpPr txBox="1"/>
            <p:nvPr/>
          </p:nvSpPr>
          <p:spPr>
            <a:xfrm>
              <a:off x="0" y="-57150"/>
              <a:ext cx="569044" cy="805804"/>
            </a:xfrm>
            <a:prstGeom prst="rect">
              <a:avLst/>
            </a:prstGeom>
          </p:spPr>
          <p:txBody>
            <a:bodyPr lIns="50800" tIns="50800" rIns="50800" bIns="50800" rtlCol="0" anchor="ctr"/>
            <a:lstStyle/>
            <a:p>
              <a:pPr algn="ctr">
                <a:lnSpc>
                  <a:spcPts val="3500"/>
                </a:lnSpc>
              </a:pPr>
              <a:endParaRPr/>
            </a:p>
          </p:txBody>
        </p:sp>
      </p:grpSp>
      <p:pic>
        <p:nvPicPr>
          <p:cNvPr id="30" name="Picture 29">
            <a:extLst>
              <a:ext uri="{FF2B5EF4-FFF2-40B4-BE49-F238E27FC236}">
                <a16:creationId xmlns:a16="http://schemas.microsoft.com/office/drawing/2014/main" id="{A8FD7C91-28E4-3DB0-E6F5-F418E3A05F7A}"/>
              </a:ext>
            </a:extLst>
          </p:cNvPr>
          <p:cNvPicPr>
            <a:picLocks noChangeAspect="1"/>
          </p:cNvPicPr>
          <p:nvPr/>
        </p:nvPicPr>
        <p:blipFill>
          <a:blip r:embed="rId8"/>
          <a:stretch>
            <a:fillRect/>
          </a:stretch>
        </p:blipFill>
        <p:spPr>
          <a:xfrm>
            <a:off x="4170224" y="6225045"/>
            <a:ext cx="3423997" cy="3185655"/>
          </a:xfrm>
          <a:prstGeom prst="rect">
            <a:avLst/>
          </a:prstGeom>
        </p:spPr>
      </p:pic>
      <p:pic>
        <p:nvPicPr>
          <p:cNvPr id="32" name="Picture 31">
            <a:extLst>
              <a:ext uri="{FF2B5EF4-FFF2-40B4-BE49-F238E27FC236}">
                <a16:creationId xmlns:a16="http://schemas.microsoft.com/office/drawing/2014/main" id="{EA49564C-24DB-7C64-9F8F-A0F5F296C77B}"/>
              </a:ext>
            </a:extLst>
          </p:cNvPr>
          <p:cNvPicPr>
            <a:picLocks noChangeAspect="1"/>
          </p:cNvPicPr>
          <p:nvPr/>
        </p:nvPicPr>
        <p:blipFill>
          <a:blip r:embed="rId9"/>
          <a:stretch>
            <a:fillRect/>
          </a:stretch>
        </p:blipFill>
        <p:spPr>
          <a:xfrm>
            <a:off x="665105" y="6217438"/>
            <a:ext cx="3187740" cy="3106891"/>
          </a:xfrm>
          <a:prstGeom prst="rect">
            <a:avLst/>
          </a:prstGeom>
        </p:spPr>
      </p:pic>
      <p:sp>
        <p:nvSpPr>
          <p:cNvPr id="33" name="Freeform 14">
            <a:extLst>
              <a:ext uri="{FF2B5EF4-FFF2-40B4-BE49-F238E27FC236}">
                <a16:creationId xmlns:a16="http://schemas.microsoft.com/office/drawing/2014/main" id="{B7ACFFA9-3064-974A-38C5-E8E9AD2BA392}"/>
              </a:ext>
            </a:extLst>
          </p:cNvPr>
          <p:cNvSpPr/>
          <p:nvPr/>
        </p:nvSpPr>
        <p:spPr>
          <a:xfrm>
            <a:off x="9677400" y="6225045"/>
            <a:ext cx="3783593" cy="3111821"/>
          </a:xfrm>
          <a:custGeom>
            <a:avLst/>
            <a:gdLst/>
            <a:ahLst/>
            <a:cxnLst/>
            <a:rect l="l" t="t" r="r" b="b"/>
            <a:pathLst>
              <a:path w="7579313" h="5684485">
                <a:moveTo>
                  <a:pt x="0" y="0"/>
                </a:moveTo>
                <a:lnTo>
                  <a:pt x="7579314" y="0"/>
                </a:lnTo>
                <a:lnTo>
                  <a:pt x="7579314" y="5684485"/>
                </a:lnTo>
                <a:lnTo>
                  <a:pt x="0" y="5684485"/>
                </a:lnTo>
                <a:lnTo>
                  <a:pt x="0" y="0"/>
                </a:lnTo>
                <a:close/>
              </a:path>
            </a:pathLst>
          </a:custGeom>
          <a:blipFill>
            <a:blip r:embed="rId10"/>
            <a:stretch>
              <a:fillRect/>
            </a:stretch>
          </a:blipFill>
        </p:spPr>
        <p:txBody>
          <a:bodyPr/>
          <a:lstStyle/>
          <a:p>
            <a:endParaRPr lang="en-US"/>
          </a:p>
        </p:txBody>
      </p:sp>
      <p:sp>
        <p:nvSpPr>
          <p:cNvPr id="34" name="Freeform 13">
            <a:extLst>
              <a:ext uri="{FF2B5EF4-FFF2-40B4-BE49-F238E27FC236}">
                <a16:creationId xmlns:a16="http://schemas.microsoft.com/office/drawing/2014/main" id="{A3234C12-B7EA-8417-297A-9375153B5385}"/>
              </a:ext>
            </a:extLst>
          </p:cNvPr>
          <p:cNvSpPr/>
          <p:nvPr/>
        </p:nvSpPr>
        <p:spPr>
          <a:xfrm>
            <a:off x="14064514" y="6225045"/>
            <a:ext cx="3558381" cy="2985630"/>
          </a:xfrm>
          <a:custGeom>
            <a:avLst/>
            <a:gdLst/>
            <a:ahLst/>
            <a:cxnLst/>
            <a:rect l="l" t="t" r="r" b="b"/>
            <a:pathLst>
              <a:path w="7133715" h="5350286">
                <a:moveTo>
                  <a:pt x="0" y="0"/>
                </a:moveTo>
                <a:lnTo>
                  <a:pt x="7133715" y="0"/>
                </a:lnTo>
                <a:lnTo>
                  <a:pt x="7133715" y="5350287"/>
                </a:lnTo>
                <a:lnTo>
                  <a:pt x="0" y="5350287"/>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498618" y="-1543050"/>
            <a:ext cx="4790459" cy="3086100"/>
            <a:chOff x="0" y="0"/>
            <a:chExt cx="1261685" cy="812800"/>
          </a:xfrm>
        </p:grpSpPr>
        <p:sp>
          <p:nvSpPr>
            <p:cNvPr id="8" name="Freeform 8"/>
            <p:cNvSpPr/>
            <p:nvPr/>
          </p:nvSpPr>
          <p:spPr>
            <a:xfrm>
              <a:off x="0" y="0"/>
              <a:ext cx="1261685" cy="812800"/>
            </a:xfrm>
            <a:custGeom>
              <a:avLst/>
              <a:gdLst/>
              <a:ahLst/>
              <a:cxnLst/>
              <a:rect l="l" t="t" r="r" b="b"/>
              <a:pathLst>
                <a:path w="1261685" h="812800">
                  <a:moveTo>
                    <a:pt x="82422" y="0"/>
                  </a:moveTo>
                  <a:lnTo>
                    <a:pt x="1179263" y="0"/>
                  </a:lnTo>
                  <a:cubicBezTo>
                    <a:pt x="1224783" y="0"/>
                    <a:pt x="1261685" y="36901"/>
                    <a:pt x="1261685" y="82422"/>
                  </a:cubicBezTo>
                  <a:lnTo>
                    <a:pt x="1261685" y="730378"/>
                  </a:lnTo>
                  <a:cubicBezTo>
                    <a:pt x="1261685" y="752238"/>
                    <a:pt x="1253001" y="773202"/>
                    <a:pt x="1237544" y="788659"/>
                  </a:cubicBezTo>
                  <a:cubicBezTo>
                    <a:pt x="1222087" y="804116"/>
                    <a:pt x="1201123" y="812800"/>
                    <a:pt x="1179263" y="812800"/>
                  </a:cubicBezTo>
                  <a:lnTo>
                    <a:pt x="82422" y="812800"/>
                  </a:lnTo>
                  <a:cubicBezTo>
                    <a:pt x="36901" y="812800"/>
                    <a:pt x="0" y="775899"/>
                    <a:pt x="0" y="730378"/>
                  </a:cubicBezTo>
                  <a:lnTo>
                    <a:pt x="0" y="82422"/>
                  </a:lnTo>
                  <a:cubicBezTo>
                    <a:pt x="0" y="36901"/>
                    <a:pt x="36901" y="0"/>
                    <a:pt x="82422" y="0"/>
                  </a:cubicBezTo>
                  <a:close/>
                </a:path>
              </a:pathLst>
            </a:custGeom>
            <a:solidFill>
              <a:srgbClr val="676DB6"/>
            </a:solidFill>
          </p:spPr>
          <p:txBody>
            <a:bodyPr/>
            <a:lstStyle/>
            <a:p>
              <a:endParaRPr lang="en-US"/>
            </a:p>
          </p:txBody>
        </p:sp>
        <p:sp>
          <p:nvSpPr>
            <p:cNvPr id="9" name="TextBox 9"/>
            <p:cNvSpPr txBox="1"/>
            <p:nvPr/>
          </p:nvSpPr>
          <p:spPr>
            <a:xfrm>
              <a:off x="0" y="-28575"/>
              <a:ext cx="1261685"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456833" y="3465884"/>
            <a:ext cx="7129876" cy="5347407"/>
          </a:xfrm>
          <a:custGeom>
            <a:avLst/>
            <a:gdLst/>
            <a:ahLst/>
            <a:cxnLst/>
            <a:rect l="l" t="t" r="r" b="b"/>
            <a:pathLst>
              <a:path w="7129876" h="5347407">
                <a:moveTo>
                  <a:pt x="0" y="0"/>
                </a:moveTo>
                <a:lnTo>
                  <a:pt x="7129875" y="0"/>
                </a:lnTo>
                <a:lnTo>
                  <a:pt x="7129875" y="5347407"/>
                </a:lnTo>
                <a:lnTo>
                  <a:pt x="0" y="5347407"/>
                </a:lnTo>
                <a:lnTo>
                  <a:pt x="0" y="0"/>
                </a:lnTo>
                <a:close/>
              </a:path>
            </a:pathLst>
          </a:custGeom>
          <a:blipFill>
            <a:blip r:embed="rId5"/>
            <a:stretch>
              <a:fillRect/>
            </a:stretch>
          </a:blipFill>
        </p:spPr>
        <p:txBody>
          <a:bodyPr/>
          <a:lstStyle/>
          <a:p>
            <a:endParaRPr lang="en-US"/>
          </a:p>
        </p:txBody>
      </p:sp>
      <p:sp>
        <p:nvSpPr>
          <p:cNvPr id="11" name="Freeform 11"/>
          <p:cNvSpPr/>
          <p:nvPr/>
        </p:nvSpPr>
        <p:spPr>
          <a:xfrm>
            <a:off x="9144000" y="3465884"/>
            <a:ext cx="7129876" cy="5347407"/>
          </a:xfrm>
          <a:custGeom>
            <a:avLst/>
            <a:gdLst/>
            <a:ahLst/>
            <a:cxnLst/>
            <a:rect l="l" t="t" r="r" b="b"/>
            <a:pathLst>
              <a:path w="7129876" h="5347407">
                <a:moveTo>
                  <a:pt x="0" y="0"/>
                </a:moveTo>
                <a:lnTo>
                  <a:pt x="7129876" y="0"/>
                </a:lnTo>
                <a:lnTo>
                  <a:pt x="7129876" y="5347407"/>
                </a:lnTo>
                <a:lnTo>
                  <a:pt x="0" y="5347407"/>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891541"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Results</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id="14" name="TextBox 14"/>
          <p:cNvSpPr txBox="1"/>
          <p:nvPr/>
        </p:nvSpPr>
        <p:spPr>
          <a:xfrm>
            <a:off x="891541" y="1938710"/>
            <a:ext cx="4366259" cy="869949"/>
          </a:xfrm>
          <a:prstGeom prst="rect">
            <a:avLst/>
          </a:prstGeom>
        </p:spPr>
        <p:txBody>
          <a:bodyPr wrap="square" lIns="0" tIns="0" rIns="0" bIns="0" rtlCol="0" anchor="t">
            <a:spAutoFit/>
          </a:bodyPr>
          <a:lstStyle/>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Fixed batch size of 100</a:t>
            </a:r>
          </a:p>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epochs=100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498618" y="-1543050"/>
            <a:ext cx="4790459" cy="3086100"/>
            <a:chOff x="0" y="0"/>
            <a:chExt cx="1261685" cy="812800"/>
          </a:xfrm>
        </p:grpSpPr>
        <p:sp>
          <p:nvSpPr>
            <p:cNvPr id="8" name="Freeform 8"/>
            <p:cNvSpPr/>
            <p:nvPr/>
          </p:nvSpPr>
          <p:spPr>
            <a:xfrm>
              <a:off x="0" y="0"/>
              <a:ext cx="1261685" cy="812800"/>
            </a:xfrm>
            <a:custGeom>
              <a:avLst/>
              <a:gdLst/>
              <a:ahLst/>
              <a:cxnLst/>
              <a:rect l="l" t="t" r="r" b="b"/>
              <a:pathLst>
                <a:path w="1261685" h="812800">
                  <a:moveTo>
                    <a:pt x="82422" y="0"/>
                  </a:moveTo>
                  <a:lnTo>
                    <a:pt x="1179263" y="0"/>
                  </a:lnTo>
                  <a:cubicBezTo>
                    <a:pt x="1224783" y="0"/>
                    <a:pt x="1261685" y="36901"/>
                    <a:pt x="1261685" y="82422"/>
                  </a:cubicBezTo>
                  <a:lnTo>
                    <a:pt x="1261685" y="730378"/>
                  </a:lnTo>
                  <a:cubicBezTo>
                    <a:pt x="1261685" y="752238"/>
                    <a:pt x="1253001" y="773202"/>
                    <a:pt x="1237544" y="788659"/>
                  </a:cubicBezTo>
                  <a:cubicBezTo>
                    <a:pt x="1222087" y="804116"/>
                    <a:pt x="1201123" y="812800"/>
                    <a:pt x="1179263" y="812800"/>
                  </a:cubicBezTo>
                  <a:lnTo>
                    <a:pt x="82422" y="812800"/>
                  </a:lnTo>
                  <a:cubicBezTo>
                    <a:pt x="36901" y="812800"/>
                    <a:pt x="0" y="775899"/>
                    <a:pt x="0" y="730378"/>
                  </a:cubicBezTo>
                  <a:lnTo>
                    <a:pt x="0" y="82422"/>
                  </a:lnTo>
                  <a:cubicBezTo>
                    <a:pt x="0" y="36901"/>
                    <a:pt x="36901" y="0"/>
                    <a:pt x="82422" y="0"/>
                  </a:cubicBezTo>
                  <a:close/>
                </a:path>
              </a:pathLst>
            </a:custGeom>
            <a:solidFill>
              <a:srgbClr val="676DB6"/>
            </a:solidFill>
          </p:spPr>
          <p:txBody>
            <a:bodyPr/>
            <a:lstStyle/>
            <a:p>
              <a:endParaRPr lang="en-US"/>
            </a:p>
          </p:txBody>
        </p:sp>
        <p:sp>
          <p:nvSpPr>
            <p:cNvPr id="9" name="TextBox 9"/>
            <p:cNvSpPr txBox="1"/>
            <p:nvPr/>
          </p:nvSpPr>
          <p:spPr>
            <a:xfrm>
              <a:off x="0" y="-28575"/>
              <a:ext cx="1261685"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456833" y="3465884"/>
            <a:ext cx="7129876" cy="5347407"/>
          </a:xfrm>
          <a:custGeom>
            <a:avLst/>
            <a:gdLst/>
            <a:ahLst/>
            <a:cxnLst/>
            <a:rect l="l" t="t" r="r" b="b"/>
            <a:pathLst>
              <a:path w="7129876" h="5347407">
                <a:moveTo>
                  <a:pt x="0" y="0"/>
                </a:moveTo>
                <a:lnTo>
                  <a:pt x="7129875" y="0"/>
                </a:lnTo>
                <a:lnTo>
                  <a:pt x="7129875" y="5347407"/>
                </a:lnTo>
                <a:lnTo>
                  <a:pt x="0" y="5347407"/>
                </a:lnTo>
                <a:lnTo>
                  <a:pt x="0" y="0"/>
                </a:lnTo>
                <a:close/>
              </a:path>
            </a:pathLst>
          </a:custGeom>
          <a:blipFill>
            <a:blip r:embed="rId5"/>
            <a:stretch>
              <a:fillRect/>
            </a:stretch>
          </a:blipFill>
        </p:spPr>
        <p:txBody>
          <a:bodyPr/>
          <a:lstStyle/>
          <a:p>
            <a:endParaRPr lang="en-US"/>
          </a:p>
        </p:txBody>
      </p:sp>
      <p:sp>
        <p:nvSpPr>
          <p:cNvPr id="11" name="Freeform 11"/>
          <p:cNvSpPr/>
          <p:nvPr/>
        </p:nvSpPr>
        <p:spPr>
          <a:xfrm>
            <a:off x="9144000" y="3465884"/>
            <a:ext cx="7129876" cy="5347407"/>
          </a:xfrm>
          <a:custGeom>
            <a:avLst/>
            <a:gdLst/>
            <a:ahLst/>
            <a:cxnLst/>
            <a:rect l="l" t="t" r="r" b="b"/>
            <a:pathLst>
              <a:path w="7129876" h="5347407">
                <a:moveTo>
                  <a:pt x="0" y="0"/>
                </a:moveTo>
                <a:lnTo>
                  <a:pt x="7129876" y="0"/>
                </a:lnTo>
                <a:lnTo>
                  <a:pt x="7129876" y="5347407"/>
                </a:lnTo>
                <a:lnTo>
                  <a:pt x="0" y="5347407"/>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891541"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Results</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id="14" name="TextBox 14"/>
          <p:cNvSpPr txBox="1"/>
          <p:nvPr/>
        </p:nvSpPr>
        <p:spPr>
          <a:xfrm>
            <a:off x="891541" y="1938710"/>
            <a:ext cx="4442459" cy="869949"/>
          </a:xfrm>
          <a:prstGeom prst="rect">
            <a:avLst/>
          </a:prstGeom>
        </p:spPr>
        <p:txBody>
          <a:bodyPr wrap="square" lIns="0" tIns="0" rIns="0" bIns="0" rtlCol="0" anchor="t">
            <a:spAutoFit/>
          </a:bodyPr>
          <a:lstStyle/>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Fixed batch size of 100</a:t>
            </a:r>
          </a:p>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epochs=100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498618" y="-1543050"/>
            <a:ext cx="4790459" cy="3086100"/>
            <a:chOff x="0" y="0"/>
            <a:chExt cx="1261685" cy="812800"/>
          </a:xfrm>
        </p:grpSpPr>
        <p:sp>
          <p:nvSpPr>
            <p:cNvPr id="8" name="Freeform 8"/>
            <p:cNvSpPr/>
            <p:nvPr/>
          </p:nvSpPr>
          <p:spPr>
            <a:xfrm>
              <a:off x="0" y="0"/>
              <a:ext cx="1261685" cy="812800"/>
            </a:xfrm>
            <a:custGeom>
              <a:avLst/>
              <a:gdLst/>
              <a:ahLst/>
              <a:cxnLst/>
              <a:rect l="l" t="t" r="r" b="b"/>
              <a:pathLst>
                <a:path w="1261685" h="812800">
                  <a:moveTo>
                    <a:pt x="82422" y="0"/>
                  </a:moveTo>
                  <a:lnTo>
                    <a:pt x="1179263" y="0"/>
                  </a:lnTo>
                  <a:cubicBezTo>
                    <a:pt x="1224783" y="0"/>
                    <a:pt x="1261685" y="36901"/>
                    <a:pt x="1261685" y="82422"/>
                  </a:cubicBezTo>
                  <a:lnTo>
                    <a:pt x="1261685" y="730378"/>
                  </a:lnTo>
                  <a:cubicBezTo>
                    <a:pt x="1261685" y="752238"/>
                    <a:pt x="1253001" y="773202"/>
                    <a:pt x="1237544" y="788659"/>
                  </a:cubicBezTo>
                  <a:cubicBezTo>
                    <a:pt x="1222087" y="804116"/>
                    <a:pt x="1201123" y="812800"/>
                    <a:pt x="1179263" y="812800"/>
                  </a:cubicBezTo>
                  <a:lnTo>
                    <a:pt x="82422" y="812800"/>
                  </a:lnTo>
                  <a:cubicBezTo>
                    <a:pt x="36901" y="812800"/>
                    <a:pt x="0" y="775899"/>
                    <a:pt x="0" y="730378"/>
                  </a:cubicBezTo>
                  <a:lnTo>
                    <a:pt x="0" y="82422"/>
                  </a:lnTo>
                  <a:cubicBezTo>
                    <a:pt x="0" y="36901"/>
                    <a:pt x="36901" y="0"/>
                    <a:pt x="82422" y="0"/>
                  </a:cubicBezTo>
                  <a:close/>
                </a:path>
              </a:pathLst>
            </a:custGeom>
            <a:solidFill>
              <a:srgbClr val="676DB6"/>
            </a:solidFill>
          </p:spPr>
          <p:txBody>
            <a:bodyPr/>
            <a:lstStyle/>
            <a:p>
              <a:endParaRPr lang="en-US"/>
            </a:p>
          </p:txBody>
        </p:sp>
        <p:sp>
          <p:nvSpPr>
            <p:cNvPr id="9" name="TextBox 9"/>
            <p:cNvSpPr txBox="1"/>
            <p:nvPr/>
          </p:nvSpPr>
          <p:spPr>
            <a:xfrm>
              <a:off x="0" y="-28575"/>
              <a:ext cx="1261685"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891541" y="3150672"/>
            <a:ext cx="7325491" cy="6107628"/>
          </a:xfrm>
          <a:custGeom>
            <a:avLst/>
            <a:gdLst/>
            <a:ahLst/>
            <a:cxnLst/>
            <a:rect l="l" t="t" r="r" b="b"/>
            <a:pathLst>
              <a:path w="7325491" h="6107628">
                <a:moveTo>
                  <a:pt x="0" y="0"/>
                </a:moveTo>
                <a:lnTo>
                  <a:pt x="7325491" y="0"/>
                </a:lnTo>
                <a:lnTo>
                  <a:pt x="7325491" y="6107628"/>
                </a:lnTo>
                <a:lnTo>
                  <a:pt x="0" y="6107628"/>
                </a:lnTo>
                <a:lnTo>
                  <a:pt x="0" y="0"/>
                </a:lnTo>
                <a:close/>
              </a:path>
            </a:pathLst>
          </a:custGeom>
          <a:blipFill>
            <a:blip r:embed="rId5"/>
            <a:stretch>
              <a:fillRect/>
            </a:stretch>
          </a:blipFill>
        </p:spPr>
        <p:txBody>
          <a:bodyPr/>
          <a:lstStyle/>
          <a:p>
            <a:endParaRPr lang="en-US"/>
          </a:p>
        </p:txBody>
      </p:sp>
      <p:sp>
        <p:nvSpPr>
          <p:cNvPr id="11" name="Freeform 11"/>
          <p:cNvSpPr/>
          <p:nvPr/>
        </p:nvSpPr>
        <p:spPr>
          <a:xfrm>
            <a:off x="9144000" y="315067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891541"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Results</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13</a:t>
            </a:r>
          </a:p>
        </p:txBody>
      </p:sp>
      <p:sp>
        <p:nvSpPr>
          <p:cNvPr id="14" name="TextBox 14"/>
          <p:cNvSpPr txBox="1"/>
          <p:nvPr/>
        </p:nvSpPr>
        <p:spPr>
          <a:xfrm>
            <a:off x="891541" y="1938710"/>
            <a:ext cx="4366259" cy="869949"/>
          </a:xfrm>
          <a:prstGeom prst="rect">
            <a:avLst/>
          </a:prstGeom>
        </p:spPr>
        <p:txBody>
          <a:bodyPr wrap="square" lIns="0" tIns="0" rIns="0" bIns="0" rtlCol="0" anchor="t">
            <a:spAutoFit/>
          </a:bodyPr>
          <a:lstStyle/>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Fixed batch size of 100</a:t>
            </a:r>
          </a:p>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epochs=100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498618" y="-1543050"/>
            <a:ext cx="4790459" cy="3086100"/>
            <a:chOff x="0" y="0"/>
            <a:chExt cx="1261685" cy="812800"/>
          </a:xfrm>
        </p:grpSpPr>
        <p:sp>
          <p:nvSpPr>
            <p:cNvPr id="8" name="Freeform 8"/>
            <p:cNvSpPr/>
            <p:nvPr/>
          </p:nvSpPr>
          <p:spPr>
            <a:xfrm>
              <a:off x="0" y="0"/>
              <a:ext cx="1261685" cy="812800"/>
            </a:xfrm>
            <a:custGeom>
              <a:avLst/>
              <a:gdLst/>
              <a:ahLst/>
              <a:cxnLst/>
              <a:rect l="l" t="t" r="r" b="b"/>
              <a:pathLst>
                <a:path w="1261685" h="812800">
                  <a:moveTo>
                    <a:pt x="82422" y="0"/>
                  </a:moveTo>
                  <a:lnTo>
                    <a:pt x="1179263" y="0"/>
                  </a:lnTo>
                  <a:cubicBezTo>
                    <a:pt x="1224783" y="0"/>
                    <a:pt x="1261685" y="36901"/>
                    <a:pt x="1261685" y="82422"/>
                  </a:cubicBezTo>
                  <a:lnTo>
                    <a:pt x="1261685" y="730378"/>
                  </a:lnTo>
                  <a:cubicBezTo>
                    <a:pt x="1261685" y="752238"/>
                    <a:pt x="1253001" y="773202"/>
                    <a:pt x="1237544" y="788659"/>
                  </a:cubicBezTo>
                  <a:cubicBezTo>
                    <a:pt x="1222087" y="804116"/>
                    <a:pt x="1201123" y="812800"/>
                    <a:pt x="1179263" y="812800"/>
                  </a:cubicBezTo>
                  <a:lnTo>
                    <a:pt x="82422" y="812800"/>
                  </a:lnTo>
                  <a:cubicBezTo>
                    <a:pt x="36901" y="812800"/>
                    <a:pt x="0" y="775899"/>
                    <a:pt x="0" y="730378"/>
                  </a:cubicBezTo>
                  <a:lnTo>
                    <a:pt x="0" y="82422"/>
                  </a:lnTo>
                  <a:cubicBezTo>
                    <a:pt x="0" y="36901"/>
                    <a:pt x="36901" y="0"/>
                    <a:pt x="82422" y="0"/>
                  </a:cubicBezTo>
                  <a:close/>
                </a:path>
              </a:pathLst>
            </a:custGeom>
            <a:solidFill>
              <a:srgbClr val="676DB6"/>
            </a:solidFill>
          </p:spPr>
          <p:txBody>
            <a:bodyPr/>
            <a:lstStyle/>
            <a:p>
              <a:endParaRPr lang="en-US"/>
            </a:p>
          </p:txBody>
        </p:sp>
        <p:sp>
          <p:nvSpPr>
            <p:cNvPr id="9" name="TextBox 9"/>
            <p:cNvSpPr txBox="1"/>
            <p:nvPr/>
          </p:nvSpPr>
          <p:spPr>
            <a:xfrm>
              <a:off x="0" y="-28575"/>
              <a:ext cx="1261685"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503044" y="3265859"/>
            <a:ext cx="7577595" cy="5683196"/>
          </a:xfrm>
          <a:custGeom>
            <a:avLst/>
            <a:gdLst/>
            <a:ahLst/>
            <a:cxnLst/>
            <a:rect l="l" t="t" r="r" b="b"/>
            <a:pathLst>
              <a:path w="7577595" h="5683196">
                <a:moveTo>
                  <a:pt x="0" y="0"/>
                </a:moveTo>
                <a:lnTo>
                  <a:pt x="7577595" y="0"/>
                </a:lnTo>
                <a:lnTo>
                  <a:pt x="7577595" y="5683196"/>
                </a:lnTo>
                <a:lnTo>
                  <a:pt x="0" y="5683196"/>
                </a:lnTo>
                <a:lnTo>
                  <a:pt x="0" y="0"/>
                </a:lnTo>
                <a:close/>
              </a:path>
            </a:pathLst>
          </a:custGeom>
          <a:blipFill>
            <a:blip r:embed="rId5"/>
            <a:stretch>
              <a:fillRect/>
            </a:stretch>
          </a:blipFill>
        </p:spPr>
        <p:txBody>
          <a:bodyPr/>
          <a:lstStyle/>
          <a:p>
            <a:endParaRPr lang="en-US"/>
          </a:p>
        </p:txBody>
      </p:sp>
      <p:sp>
        <p:nvSpPr>
          <p:cNvPr id="11" name="Freeform 11"/>
          <p:cNvSpPr/>
          <p:nvPr/>
        </p:nvSpPr>
        <p:spPr>
          <a:xfrm>
            <a:off x="9730635" y="3494148"/>
            <a:ext cx="7097666" cy="5323249"/>
          </a:xfrm>
          <a:custGeom>
            <a:avLst/>
            <a:gdLst/>
            <a:ahLst/>
            <a:cxnLst/>
            <a:rect l="l" t="t" r="r" b="b"/>
            <a:pathLst>
              <a:path w="7097666" h="5323249">
                <a:moveTo>
                  <a:pt x="0" y="0"/>
                </a:moveTo>
                <a:lnTo>
                  <a:pt x="7097666" y="0"/>
                </a:lnTo>
                <a:lnTo>
                  <a:pt x="7097666" y="5323249"/>
                </a:lnTo>
                <a:lnTo>
                  <a:pt x="0" y="5323249"/>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891541"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Results</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id="14" name="TextBox 14"/>
          <p:cNvSpPr txBox="1"/>
          <p:nvPr/>
        </p:nvSpPr>
        <p:spPr>
          <a:xfrm>
            <a:off x="891540" y="1938710"/>
            <a:ext cx="4213859" cy="869949"/>
          </a:xfrm>
          <a:prstGeom prst="rect">
            <a:avLst/>
          </a:prstGeom>
        </p:spPr>
        <p:txBody>
          <a:bodyPr wrap="square" lIns="0" tIns="0" rIns="0" bIns="0" rtlCol="0" anchor="t">
            <a:spAutoFit/>
          </a:bodyPr>
          <a:lstStyle/>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Fixed batch size of 250</a:t>
            </a:r>
          </a:p>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epochs=100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498618" y="-1543050"/>
            <a:ext cx="4790459" cy="3086100"/>
            <a:chOff x="0" y="0"/>
            <a:chExt cx="1261685" cy="812800"/>
          </a:xfrm>
        </p:grpSpPr>
        <p:sp>
          <p:nvSpPr>
            <p:cNvPr id="8" name="Freeform 8"/>
            <p:cNvSpPr/>
            <p:nvPr/>
          </p:nvSpPr>
          <p:spPr>
            <a:xfrm>
              <a:off x="0" y="0"/>
              <a:ext cx="1261685" cy="812800"/>
            </a:xfrm>
            <a:custGeom>
              <a:avLst/>
              <a:gdLst/>
              <a:ahLst/>
              <a:cxnLst/>
              <a:rect l="l" t="t" r="r" b="b"/>
              <a:pathLst>
                <a:path w="1261685" h="812800">
                  <a:moveTo>
                    <a:pt x="82422" y="0"/>
                  </a:moveTo>
                  <a:lnTo>
                    <a:pt x="1179263" y="0"/>
                  </a:lnTo>
                  <a:cubicBezTo>
                    <a:pt x="1224783" y="0"/>
                    <a:pt x="1261685" y="36901"/>
                    <a:pt x="1261685" y="82422"/>
                  </a:cubicBezTo>
                  <a:lnTo>
                    <a:pt x="1261685" y="730378"/>
                  </a:lnTo>
                  <a:cubicBezTo>
                    <a:pt x="1261685" y="752238"/>
                    <a:pt x="1253001" y="773202"/>
                    <a:pt x="1237544" y="788659"/>
                  </a:cubicBezTo>
                  <a:cubicBezTo>
                    <a:pt x="1222087" y="804116"/>
                    <a:pt x="1201123" y="812800"/>
                    <a:pt x="1179263" y="812800"/>
                  </a:cubicBezTo>
                  <a:lnTo>
                    <a:pt x="82422" y="812800"/>
                  </a:lnTo>
                  <a:cubicBezTo>
                    <a:pt x="36901" y="812800"/>
                    <a:pt x="0" y="775899"/>
                    <a:pt x="0" y="730378"/>
                  </a:cubicBezTo>
                  <a:lnTo>
                    <a:pt x="0" y="82422"/>
                  </a:lnTo>
                  <a:cubicBezTo>
                    <a:pt x="0" y="36901"/>
                    <a:pt x="36901" y="0"/>
                    <a:pt x="82422" y="0"/>
                  </a:cubicBezTo>
                  <a:close/>
                </a:path>
              </a:pathLst>
            </a:custGeom>
            <a:solidFill>
              <a:srgbClr val="676DB6"/>
            </a:solidFill>
          </p:spPr>
          <p:txBody>
            <a:bodyPr/>
            <a:lstStyle/>
            <a:p>
              <a:endParaRPr lang="en-US"/>
            </a:p>
          </p:txBody>
        </p:sp>
        <p:sp>
          <p:nvSpPr>
            <p:cNvPr id="9" name="TextBox 9"/>
            <p:cNvSpPr txBox="1"/>
            <p:nvPr/>
          </p:nvSpPr>
          <p:spPr>
            <a:xfrm>
              <a:off x="0" y="-28575"/>
              <a:ext cx="1261685"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1398007" y="3070147"/>
            <a:ext cx="6836487" cy="5699921"/>
          </a:xfrm>
          <a:custGeom>
            <a:avLst/>
            <a:gdLst/>
            <a:ahLst/>
            <a:cxnLst/>
            <a:rect l="l" t="t" r="r" b="b"/>
            <a:pathLst>
              <a:path w="6836487" h="5699921">
                <a:moveTo>
                  <a:pt x="0" y="0"/>
                </a:moveTo>
                <a:lnTo>
                  <a:pt x="6836487" y="0"/>
                </a:lnTo>
                <a:lnTo>
                  <a:pt x="6836487" y="5699921"/>
                </a:lnTo>
                <a:lnTo>
                  <a:pt x="0" y="5699921"/>
                </a:lnTo>
                <a:lnTo>
                  <a:pt x="0" y="0"/>
                </a:lnTo>
                <a:close/>
              </a:path>
            </a:pathLst>
          </a:custGeom>
          <a:blipFill>
            <a:blip r:embed="rId5"/>
            <a:stretch>
              <a:fillRect/>
            </a:stretch>
          </a:blipFill>
        </p:spPr>
        <p:txBody>
          <a:bodyPr/>
          <a:lstStyle/>
          <a:p>
            <a:endParaRPr lang="en-US"/>
          </a:p>
        </p:txBody>
      </p:sp>
      <p:sp>
        <p:nvSpPr>
          <p:cNvPr id="11" name="Freeform 11"/>
          <p:cNvSpPr/>
          <p:nvPr/>
        </p:nvSpPr>
        <p:spPr>
          <a:xfrm>
            <a:off x="9591225" y="3070147"/>
            <a:ext cx="7599894" cy="5699921"/>
          </a:xfrm>
          <a:custGeom>
            <a:avLst/>
            <a:gdLst/>
            <a:ahLst/>
            <a:cxnLst/>
            <a:rect l="l" t="t" r="r" b="b"/>
            <a:pathLst>
              <a:path w="7599894" h="5699921">
                <a:moveTo>
                  <a:pt x="0" y="0"/>
                </a:moveTo>
                <a:lnTo>
                  <a:pt x="7599894" y="0"/>
                </a:lnTo>
                <a:lnTo>
                  <a:pt x="7599894" y="5699921"/>
                </a:lnTo>
                <a:lnTo>
                  <a:pt x="0" y="5699921"/>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891541"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Results</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id="14" name="TextBox 14"/>
          <p:cNvSpPr txBox="1"/>
          <p:nvPr/>
        </p:nvSpPr>
        <p:spPr>
          <a:xfrm>
            <a:off x="891540" y="1938710"/>
            <a:ext cx="4137659" cy="869949"/>
          </a:xfrm>
          <a:prstGeom prst="rect">
            <a:avLst/>
          </a:prstGeom>
        </p:spPr>
        <p:txBody>
          <a:bodyPr wrap="square" lIns="0" tIns="0" rIns="0" bIns="0" rtlCol="0" anchor="t">
            <a:spAutoFit/>
          </a:bodyPr>
          <a:lstStyle/>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Fixed batch size of 250</a:t>
            </a:r>
          </a:p>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epochs=100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2">
              <a:alphaModFix amt="9999"/>
              <a:extLst>
                <a:ext uri="{96DAC541-7B7A-43D3-8B79-37D633B846F1}">
                  <asvg:svgBlip xmlns:asvg="http://schemas.microsoft.com/office/drawing/2016/SVG/main" r:embed="rId3"/>
                </a:ext>
              </a:extLst>
            </a:blip>
            <a:stretch>
              <a:fillRect l="-14951" r="-15027" b="-360943"/>
            </a:stretch>
          </a:blipFill>
        </p:spPr>
        <p:txBody>
          <a:bodyPr/>
          <a:lstStyle/>
          <a:p>
            <a:endParaRPr lang="en-US"/>
          </a:p>
        </p:txBody>
      </p:sp>
      <p:grpSp>
        <p:nvGrpSpPr>
          <p:cNvPr id="3" name="Group 3"/>
          <p:cNvGrpSpPr/>
          <p:nvPr/>
        </p:nvGrpSpPr>
        <p:grpSpPr>
          <a:xfrm>
            <a:off x="1398007" y="549647"/>
            <a:ext cx="40903" cy="4090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5" name="TextBox 5"/>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6" name="Group 6"/>
          <p:cNvGrpSpPr/>
          <p:nvPr/>
        </p:nvGrpSpPr>
        <p:grpSpPr>
          <a:xfrm>
            <a:off x="-498618" y="-1543050"/>
            <a:ext cx="4790459" cy="3086100"/>
            <a:chOff x="0" y="0"/>
            <a:chExt cx="1261685" cy="812800"/>
          </a:xfrm>
        </p:grpSpPr>
        <p:sp>
          <p:nvSpPr>
            <p:cNvPr id="7" name="Freeform 7"/>
            <p:cNvSpPr/>
            <p:nvPr/>
          </p:nvSpPr>
          <p:spPr>
            <a:xfrm>
              <a:off x="0" y="0"/>
              <a:ext cx="1261685" cy="812800"/>
            </a:xfrm>
            <a:custGeom>
              <a:avLst/>
              <a:gdLst/>
              <a:ahLst/>
              <a:cxnLst/>
              <a:rect l="l" t="t" r="r" b="b"/>
              <a:pathLst>
                <a:path w="1261685" h="812800">
                  <a:moveTo>
                    <a:pt x="82422" y="0"/>
                  </a:moveTo>
                  <a:lnTo>
                    <a:pt x="1179263" y="0"/>
                  </a:lnTo>
                  <a:cubicBezTo>
                    <a:pt x="1224783" y="0"/>
                    <a:pt x="1261685" y="36901"/>
                    <a:pt x="1261685" y="82422"/>
                  </a:cubicBezTo>
                  <a:lnTo>
                    <a:pt x="1261685" y="730378"/>
                  </a:lnTo>
                  <a:cubicBezTo>
                    <a:pt x="1261685" y="752238"/>
                    <a:pt x="1253001" y="773202"/>
                    <a:pt x="1237544" y="788659"/>
                  </a:cubicBezTo>
                  <a:cubicBezTo>
                    <a:pt x="1222087" y="804116"/>
                    <a:pt x="1201123" y="812800"/>
                    <a:pt x="1179263" y="812800"/>
                  </a:cubicBezTo>
                  <a:lnTo>
                    <a:pt x="82422" y="812800"/>
                  </a:lnTo>
                  <a:cubicBezTo>
                    <a:pt x="36901" y="812800"/>
                    <a:pt x="0" y="775899"/>
                    <a:pt x="0" y="730378"/>
                  </a:cubicBezTo>
                  <a:lnTo>
                    <a:pt x="0" y="82422"/>
                  </a:lnTo>
                  <a:cubicBezTo>
                    <a:pt x="0" y="36901"/>
                    <a:pt x="36901" y="0"/>
                    <a:pt x="82422" y="0"/>
                  </a:cubicBezTo>
                  <a:close/>
                </a:path>
              </a:pathLst>
            </a:custGeom>
            <a:solidFill>
              <a:srgbClr val="676DB6"/>
            </a:solidFill>
          </p:spPr>
          <p:txBody>
            <a:bodyPr/>
            <a:lstStyle/>
            <a:p>
              <a:endParaRPr lang="en-US"/>
            </a:p>
          </p:txBody>
        </p:sp>
        <p:sp>
          <p:nvSpPr>
            <p:cNvPr id="8" name="TextBox 8"/>
            <p:cNvSpPr txBox="1"/>
            <p:nvPr/>
          </p:nvSpPr>
          <p:spPr>
            <a:xfrm>
              <a:off x="0" y="-28575"/>
              <a:ext cx="1261685" cy="841375"/>
            </a:xfrm>
            <a:prstGeom prst="rect">
              <a:avLst/>
            </a:prstGeom>
          </p:spPr>
          <p:txBody>
            <a:bodyPr lIns="50800" tIns="50800" rIns="50800" bIns="50800" rtlCol="0" anchor="ctr"/>
            <a:lstStyle/>
            <a:p>
              <a:pPr algn="ctr">
                <a:lnSpc>
                  <a:spcPts val="2235"/>
                </a:lnSpc>
              </a:pPr>
              <a:endParaRPr/>
            </a:p>
          </p:txBody>
        </p:sp>
      </p:grpSp>
      <p:sp>
        <p:nvSpPr>
          <p:cNvPr id="9" name="Freeform 9"/>
          <p:cNvSpPr/>
          <p:nvPr/>
        </p:nvSpPr>
        <p:spPr>
          <a:xfrm>
            <a:off x="10737199" y="4042375"/>
            <a:ext cx="5293171" cy="2631963"/>
          </a:xfrm>
          <a:custGeom>
            <a:avLst/>
            <a:gdLst/>
            <a:ahLst/>
            <a:cxnLst/>
            <a:rect l="l" t="t" r="r" b="b"/>
            <a:pathLst>
              <a:path w="5293171" h="2631963">
                <a:moveTo>
                  <a:pt x="0" y="0"/>
                </a:moveTo>
                <a:lnTo>
                  <a:pt x="5293170" y="0"/>
                </a:lnTo>
                <a:lnTo>
                  <a:pt x="5293170" y="2631963"/>
                </a:lnTo>
                <a:lnTo>
                  <a:pt x="0" y="2631963"/>
                </a:lnTo>
                <a:lnTo>
                  <a:pt x="0" y="0"/>
                </a:lnTo>
                <a:close/>
              </a:path>
            </a:pathLst>
          </a:custGeom>
          <a:blipFill>
            <a:blip r:embed="rId4"/>
            <a:stretch>
              <a:fillRect/>
            </a:stretch>
          </a:blipFill>
        </p:spPr>
        <p:txBody>
          <a:bodyPr/>
          <a:lstStyle/>
          <a:p>
            <a:endParaRPr lang="en-US"/>
          </a:p>
        </p:txBody>
      </p:sp>
      <p:sp>
        <p:nvSpPr>
          <p:cNvPr id="10" name="Freeform 10"/>
          <p:cNvSpPr/>
          <p:nvPr/>
        </p:nvSpPr>
        <p:spPr>
          <a:xfrm>
            <a:off x="760191" y="4042375"/>
            <a:ext cx="7063300" cy="2533959"/>
          </a:xfrm>
          <a:custGeom>
            <a:avLst/>
            <a:gdLst/>
            <a:ahLst/>
            <a:cxnLst/>
            <a:rect l="l" t="t" r="r" b="b"/>
            <a:pathLst>
              <a:path w="7063300" h="2533959">
                <a:moveTo>
                  <a:pt x="0" y="0"/>
                </a:moveTo>
                <a:lnTo>
                  <a:pt x="7063300" y="0"/>
                </a:lnTo>
                <a:lnTo>
                  <a:pt x="7063300" y="2533959"/>
                </a:lnTo>
                <a:lnTo>
                  <a:pt x="0" y="2533959"/>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891541"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Analysis</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id="13" name="TextBox 13"/>
          <p:cNvSpPr txBox="1"/>
          <p:nvPr/>
        </p:nvSpPr>
        <p:spPr>
          <a:xfrm>
            <a:off x="891540" y="1938710"/>
            <a:ext cx="4518659" cy="869949"/>
          </a:xfrm>
          <a:prstGeom prst="rect">
            <a:avLst/>
          </a:prstGeom>
        </p:spPr>
        <p:txBody>
          <a:bodyPr wrap="square" lIns="0" tIns="0" rIns="0" bIns="0" rtlCol="0" anchor="t">
            <a:spAutoFit/>
          </a:bodyPr>
          <a:lstStyle/>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Fixed batch size of 250</a:t>
            </a:r>
          </a:p>
          <a:p>
            <a:pPr marL="539754" lvl="1" indent="-269877" algn="l">
              <a:lnSpc>
                <a:spcPts val="3500"/>
              </a:lnSpc>
              <a:buFont typeface="Arial"/>
              <a:buChar char="•"/>
            </a:pPr>
            <a:r>
              <a:rPr lang="en-US" sz="2500" dirty="0">
                <a:solidFill>
                  <a:srgbClr val="000000"/>
                </a:solidFill>
                <a:latin typeface="Canva Sans"/>
                <a:ea typeface="Canva Sans"/>
                <a:cs typeface="Canva Sans"/>
                <a:sym typeface="Canva Sans"/>
              </a:rPr>
              <a:t>epochs=100</a:t>
            </a:r>
          </a:p>
        </p:txBody>
      </p:sp>
      <p:sp>
        <p:nvSpPr>
          <p:cNvPr id="14" name="TextBox 14"/>
          <p:cNvSpPr txBox="1"/>
          <p:nvPr/>
        </p:nvSpPr>
        <p:spPr>
          <a:xfrm>
            <a:off x="2898116" y="7003139"/>
            <a:ext cx="3419921" cy="431799"/>
          </a:xfrm>
          <a:prstGeom prst="rect">
            <a:avLst/>
          </a:prstGeom>
        </p:spPr>
        <p:txBody>
          <a:bodyPr lIns="0" tIns="0" rIns="0" bIns="0" rtlCol="0" anchor="t">
            <a:spAutoFit/>
          </a:bodyPr>
          <a:lstStyle/>
          <a:p>
            <a:pPr algn="l">
              <a:lnSpc>
                <a:spcPts val="3500"/>
              </a:lnSpc>
            </a:pPr>
            <a:r>
              <a:rPr lang="en-US" sz="2500">
                <a:solidFill>
                  <a:srgbClr val="000000"/>
                </a:solidFill>
                <a:latin typeface="Canva Sans"/>
                <a:ea typeface="Canva Sans"/>
                <a:cs typeface="Canva Sans"/>
                <a:sym typeface="Canva Sans"/>
              </a:rPr>
              <a:t>Paper Implementation</a:t>
            </a:r>
          </a:p>
        </p:txBody>
      </p:sp>
      <p:sp>
        <p:nvSpPr>
          <p:cNvPr id="15" name="TextBox 15"/>
          <p:cNvSpPr txBox="1"/>
          <p:nvPr/>
        </p:nvSpPr>
        <p:spPr>
          <a:xfrm>
            <a:off x="11807618" y="7003139"/>
            <a:ext cx="2700040" cy="431799"/>
          </a:xfrm>
          <a:prstGeom prst="rect">
            <a:avLst/>
          </a:prstGeom>
        </p:spPr>
        <p:txBody>
          <a:bodyPr lIns="0" tIns="0" rIns="0" bIns="0" rtlCol="0" anchor="t">
            <a:spAutoFit/>
          </a:bodyPr>
          <a:lstStyle/>
          <a:p>
            <a:pPr algn="l">
              <a:lnSpc>
                <a:spcPts val="3500"/>
              </a:lnSpc>
            </a:pPr>
            <a:r>
              <a:rPr lang="en-US" sz="2500">
                <a:solidFill>
                  <a:srgbClr val="000000"/>
                </a:solidFill>
                <a:latin typeface="Canva Sans"/>
                <a:ea typeface="Canva Sans"/>
                <a:cs typeface="Canva Sans"/>
                <a:sym typeface="Canva Sans"/>
              </a:rPr>
              <a:t>Paper Replication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498618" y="-1543050"/>
            <a:ext cx="4790459" cy="3086100"/>
            <a:chOff x="0" y="0"/>
            <a:chExt cx="1261685" cy="812800"/>
          </a:xfrm>
        </p:grpSpPr>
        <p:sp>
          <p:nvSpPr>
            <p:cNvPr id="8" name="Freeform 8"/>
            <p:cNvSpPr/>
            <p:nvPr/>
          </p:nvSpPr>
          <p:spPr>
            <a:xfrm>
              <a:off x="0" y="0"/>
              <a:ext cx="1261685" cy="812800"/>
            </a:xfrm>
            <a:custGeom>
              <a:avLst/>
              <a:gdLst/>
              <a:ahLst/>
              <a:cxnLst/>
              <a:rect l="l" t="t" r="r" b="b"/>
              <a:pathLst>
                <a:path w="1261685" h="812800">
                  <a:moveTo>
                    <a:pt x="82422" y="0"/>
                  </a:moveTo>
                  <a:lnTo>
                    <a:pt x="1179263" y="0"/>
                  </a:lnTo>
                  <a:cubicBezTo>
                    <a:pt x="1224783" y="0"/>
                    <a:pt x="1261685" y="36901"/>
                    <a:pt x="1261685" y="82422"/>
                  </a:cubicBezTo>
                  <a:lnTo>
                    <a:pt x="1261685" y="730378"/>
                  </a:lnTo>
                  <a:cubicBezTo>
                    <a:pt x="1261685" y="752238"/>
                    <a:pt x="1253001" y="773202"/>
                    <a:pt x="1237544" y="788659"/>
                  </a:cubicBezTo>
                  <a:cubicBezTo>
                    <a:pt x="1222087" y="804116"/>
                    <a:pt x="1201123" y="812800"/>
                    <a:pt x="1179263" y="812800"/>
                  </a:cubicBezTo>
                  <a:lnTo>
                    <a:pt x="82422" y="812800"/>
                  </a:lnTo>
                  <a:cubicBezTo>
                    <a:pt x="36901" y="812800"/>
                    <a:pt x="0" y="775899"/>
                    <a:pt x="0" y="730378"/>
                  </a:cubicBezTo>
                  <a:lnTo>
                    <a:pt x="0" y="82422"/>
                  </a:lnTo>
                  <a:cubicBezTo>
                    <a:pt x="0" y="36901"/>
                    <a:pt x="36901" y="0"/>
                    <a:pt x="82422" y="0"/>
                  </a:cubicBezTo>
                  <a:close/>
                </a:path>
              </a:pathLst>
            </a:custGeom>
            <a:solidFill>
              <a:srgbClr val="676DB6"/>
            </a:solidFill>
          </p:spPr>
          <p:txBody>
            <a:bodyPr/>
            <a:lstStyle/>
            <a:p>
              <a:endParaRPr lang="en-US"/>
            </a:p>
          </p:txBody>
        </p:sp>
        <p:sp>
          <p:nvSpPr>
            <p:cNvPr id="9" name="TextBox 9"/>
            <p:cNvSpPr txBox="1"/>
            <p:nvPr/>
          </p:nvSpPr>
          <p:spPr>
            <a:xfrm>
              <a:off x="0" y="-28575"/>
              <a:ext cx="1261685"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557859" y="2689699"/>
            <a:ext cx="17172282" cy="5421953"/>
          </a:xfrm>
          <a:custGeom>
            <a:avLst/>
            <a:gdLst/>
            <a:ahLst/>
            <a:cxnLst/>
            <a:rect l="l" t="t" r="r" b="b"/>
            <a:pathLst>
              <a:path w="17172282" h="5421953">
                <a:moveTo>
                  <a:pt x="0" y="0"/>
                </a:moveTo>
                <a:lnTo>
                  <a:pt x="17172282" y="0"/>
                </a:lnTo>
                <a:lnTo>
                  <a:pt x="17172282" y="5421952"/>
                </a:lnTo>
                <a:lnTo>
                  <a:pt x="0" y="5421952"/>
                </a:lnTo>
                <a:lnTo>
                  <a:pt x="0" y="0"/>
                </a:lnTo>
                <a:close/>
              </a:path>
            </a:pathLst>
          </a:custGeom>
          <a:blipFill>
            <a:blip r:embed="rId5"/>
            <a:stretch>
              <a:fillRect t="-44052" r="-521" b="-37021"/>
            </a:stretch>
          </a:blipFill>
        </p:spPr>
        <p:txBody>
          <a:bodyPr/>
          <a:lstStyle/>
          <a:p>
            <a:endParaRPr lang="en-US"/>
          </a:p>
        </p:txBody>
      </p:sp>
      <p:sp>
        <p:nvSpPr>
          <p:cNvPr id="11" name="TextBox 11"/>
          <p:cNvSpPr txBox="1"/>
          <p:nvPr/>
        </p:nvSpPr>
        <p:spPr>
          <a:xfrm>
            <a:off x="891541"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Results</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grpSp>
        <p:nvGrpSpPr>
          <p:cNvPr id="13" name="Group 13"/>
          <p:cNvGrpSpPr/>
          <p:nvPr/>
        </p:nvGrpSpPr>
        <p:grpSpPr>
          <a:xfrm>
            <a:off x="770753" y="3545503"/>
            <a:ext cx="16791189" cy="826831"/>
            <a:chOff x="0" y="0"/>
            <a:chExt cx="4422371" cy="217766"/>
          </a:xfrm>
        </p:grpSpPr>
        <p:sp>
          <p:nvSpPr>
            <p:cNvPr id="14" name="Freeform 14"/>
            <p:cNvSpPr/>
            <p:nvPr/>
          </p:nvSpPr>
          <p:spPr>
            <a:xfrm>
              <a:off x="0" y="0"/>
              <a:ext cx="4422371" cy="217766"/>
            </a:xfrm>
            <a:custGeom>
              <a:avLst/>
              <a:gdLst/>
              <a:ahLst/>
              <a:cxnLst/>
              <a:rect l="l" t="t" r="r" b="b"/>
              <a:pathLst>
                <a:path w="4422371" h="217766">
                  <a:moveTo>
                    <a:pt x="0" y="0"/>
                  </a:moveTo>
                  <a:lnTo>
                    <a:pt x="4422371" y="0"/>
                  </a:lnTo>
                  <a:lnTo>
                    <a:pt x="4422371" y="217766"/>
                  </a:lnTo>
                  <a:lnTo>
                    <a:pt x="0" y="217766"/>
                  </a:lnTo>
                  <a:close/>
                </a:path>
              </a:pathLst>
            </a:custGeom>
            <a:solidFill>
              <a:srgbClr val="000000">
                <a:alpha val="0"/>
              </a:srgbClr>
            </a:solidFill>
            <a:ln w="38100" cap="sq">
              <a:solidFill>
                <a:srgbClr val="AB3B3C"/>
              </a:solidFill>
              <a:prstDash val="solid"/>
              <a:miter/>
            </a:ln>
          </p:spPr>
          <p:txBody>
            <a:bodyPr/>
            <a:lstStyle/>
            <a:p>
              <a:endParaRPr lang="en-US"/>
            </a:p>
          </p:txBody>
        </p:sp>
        <p:sp>
          <p:nvSpPr>
            <p:cNvPr id="15" name="TextBox 15"/>
            <p:cNvSpPr txBox="1"/>
            <p:nvPr/>
          </p:nvSpPr>
          <p:spPr>
            <a:xfrm>
              <a:off x="0" y="-57150"/>
              <a:ext cx="4422371" cy="274916"/>
            </a:xfrm>
            <a:prstGeom prst="rect">
              <a:avLst/>
            </a:prstGeom>
          </p:spPr>
          <p:txBody>
            <a:bodyPr lIns="50800" tIns="50800" rIns="50800" bIns="50800" rtlCol="0" anchor="ctr"/>
            <a:lstStyle/>
            <a:p>
              <a:pPr algn="ctr">
                <a:lnSpc>
                  <a:spcPts val="3500"/>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6293782" cy="3086100"/>
            <a:chOff x="0" y="0"/>
            <a:chExt cx="4291366" cy="812800"/>
          </a:xfrm>
        </p:grpSpPr>
        <p:sp>
          <p:nvSpPr>
            <p:cNvPr id="8" name="Freeform 8"/>
            <p:cNvSpPr/>
            <p:nvPr/>
          </p:nvSpPr>
          <p:spPr>
            <a:xfrm>
              <a:off x="0" y="0"/>
              <a:ext cx="4291366" cy="812800"/>
            </a:xfrm>
            <a:custGeom>
              <a:avLst/>
              <a:gdLst/>
              <a:ahLst/>
              <a:cxnLst/>
              <a:rect l="l" t="t" r="r" b="b"/>
              <a:pathLst>
                <a:path w="4291366" h="812800">
                  <a:moveTo>
                    <a:pt x="24232" y="0"/>
                  </a:moveTo>
                  <a:lnTo>
                    <a:pt x="4267134" y="0"/>
                  </a:lnTo>
                  <a:cubicBezTo>
                    <a:pt x="4280517" y="0"/>
                    <a:pt x="4291366" y="10849"/>
                    <a:pt x="4291366" y="24232"/>
                  </a:cubicBezTo>
                  <a:lnTo>
                    <a:pt x="4291366" y="788568"/>
                  </a:lnTo>
                  <a:cubicBezTo>
                    <a:pt x="4291366" y="801951"/>
                    <a:pt x="4280517" y="812800"/>
                    <a:pt x="4267134" y="812800"/>
                  </a:cubicBezTo>
                  <a:lnTo>
                    <a:pt x="24232" y="812800"/>
                  </a:lnTo>
                  <a:cubicBezTo>
                    <a:pt x="10849" y="812800"/>
                    <a:pt x="0" y="801951"/>
                    <a:pt x="0" y="788568"/>
                  </a:cubicBezTo>
                  <a:lnTo>
                    <a:pt x="0" y="24232"/>
                  </a:lnTo>
                  <a:cubicBezTo>
                    <a:pt x="0" y="10849"/>
                    <a:pt x="10849" y="0"/>
                    <a:pt x="24232" y="0"/>
                  </a:cubicBezTo>
                  <a:close/>
                </a:path>
              </a:pathLst>
            </a:custGeom>
            <a:solidFill>
              <a:srgbClr val="676DB6"/>
            </a:solidFill>
          </p:spPr>
          <p:txBody>
            <a:bodyPr/>
            <a:lstStyle/>
            <a:p>
              <a:endParaRPr lang="en-US"/>
            </a:p>
          </p:txBody>
        </p:sp>
        <p:sp>
          <p:nvSpPr>
            <p:cNvPr id="9" name="TextBox 9"/>
            <p:cNvSpPr txBox="1"/>
            <p:nvPr/>
          </p:nvSpPr>
          <p:spPr>
            <a:xfrm>
              <a:off x="0" y="-28575"/>
              <a:ext cx="4291366" cy="841375"/>
            </a:xfrm>
            <a:prstGeom prst="rect">
              <a:avLst/>
            </a:prstGeom>
          </p:spPr>
          <p:txBody>
            <a:bodyPr lIns="50800" tIns="50800" rIns="50800" bIns="50800" rtlCol="0" anchor="ctr"/>
            <a:lstStyle/>
            <a:p>
              <a:pPr algn="ctr">
                <a:lnSpc>
                  <a:spcPts val="2235"/>
                </a:lnSpc>
              </a:pPr>
              <a:endParaRPr/>
            </a:p>
          </p:txBody>
        </p:sp>
      </p:grpSp>
      <p:sp>
        <p:nvSpPr>
          <p:cNvPr id="10" name="TextBox 10"/>
          <p:cNvSpPr txBox="1"/>
          <p:nvPr/>
        </p:nvSpPr>
        <p:spPr>
          <a:xfrm>
            <a:off x="1028700" y="3830694"/>
            <a:ext cx="15631845" cy="2380615"/>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The best performance was achieved with a batch size of </a:t>
            </a:r>
            <a:r>
              <a:rPr lang="en-US" sz="3399" b="1">
                <a:solidFill>
                  <a:srgbClr val="AB3B3C"/>
                </a:solidFill>
                <a:latin typeface="Canva Sans Bold"/>
                <a:ea typeface="Canva Sans Bold"/>
                <a:cs typeface="Canva Sans Bold"/>
                <a:sym typeface="Canva Sans Bold"/>
              </a:rPr>
              <a:t>250</a:t>
            </a:r>
            <a:r>
              <a:rPr lang="en-US" sz="3399">
                <a:solidFill>
                  <a:srgbClr val="000000"/>
                </a:solidFill>
                <a:latin typeface="Canva Sans"/>
                <a:ea typeface="Canva Sans"/>
                <a:cs typeface="Canva Sans"/>
                <a:sym typeface="Canva Sans"/>
              </a:rPr>
              <a:t> and a learning rate of </a:t>
            </a:r>
            <a:r>
              <a:rPr lang="en-US" sz="3399" b="1">
                <a:solidFill>
                  <a:srgbClr val="AB3B3C"/>
                </a:solidFill>
                <a:latin typeface="Canva Sans Bold"/>
                <a:ea typeface="Canva Sans Bold"/>
                <a:cs typeface="Canva Sans Bold"/>
                <a:sym typeface="Canva Sans Bold"/>
              </a:rPr>
              <a:t>0.001</a:t>
            </a:r>
            <a:r>
              <a:rPr lang="en-US" sz="3399">
                <a:solidFill>
                  <a:srgbClr val="000000"/>
                </a:solidFill>
                <a:latin typeface="Canva Sans"/>
                <a:ea typeface="Canva Sans"/>
                <a:cs typeface="Canva Sans"/>
                <a:sym typeface="Canva Sans"/>
              </a:rPr>
              <a:t>, resulting in a learning accuracy of </a:t>
            </a:r>
            <a:r>
              <a:rPr lang="en-US" sz="3399" b="1">
                <a:solidFill>
                  <a:srgbClr val="AB3B3C"/>
                </a:solidFill>
                <a:latin typeface="Canva Sans Bold"/>
                <a:ea typeface="Canva Sans Bold"/>
                <a:cs typeface="Canva Sans Bold"/>
                <a:sym typeface="Canva Sans Bold"/>
              </a:rPr>
              <a:t>99.3%</a:t>
            </a:r>
            <a:r>
              <a:rPr lang="en-US" sz="3399">
                <a:solidFill>
                  <a:srgbClr val="000000"/>
                </a:solidFill>
                <a:latin typeface="Canva Sans"/>
                <a:ea typeface="Canva Sans"/>
                <a:cs typeface="Canva Sans"/>
                <a:sym typeface="Canva Sans"/>
              </a:rPr>
              <a:t> and an overall accuracy of </a:t>
            </a:r>
            <a:r>
              <a:rPr lang="en-US" sz="3399" b="1">
                <a:solidFill>
                  <a:srgbClr val="AB3B3C"/>
                </a:solidFill>
                <a:latin typeface="Canva Sans Bold"/>
                <a:ea typeface="Canva Sans Bold"/>
                <a:cs typeface="Canva Sans Bold"/>
                <a:sym typeface="Canva Sans Bold"/>
              </a:rPr>
              <a:t>97.3%,</a:t>
            </a:r>
            <a:r>
              <a:rPr lang="en-US" sz="3399">
                <a:solidFill>
                  <a:srgbClr val="000000"/>
                </a:solidFill>
                <a:latin typeface="Canva Sans"/>
                <a:ea typeface="Canva Sans"/>
                <a:cs typeface="Canva Sans"/>
                <a:sym typeface="Canva Sans"/>
              </a:rPr>
              <a:t> with a precision of </a:t>
            </a:r>
            <a:r>
              <a:rPr lang="en-US" sz="3399" b="1">
                <a:solidFill>
                  <a:srgbClr val="AB3B3C"/>
                </a:solidFill>
                <a:latin typeface="Canva Sans Bold"/>
                <a:ea typeface="Canva Sans Bold"/>
                <a:cs typeface="Canva Sans Bold"/>
                <a:sym typeface="Canva Sans Bold"/>
              </a:rPr>
              <a:t>97.5%</a:t>
            </a:r>
            <a:r>
              <a:rPr lang="en-US" sz="3399">
                <a:solidFill>
                  <a:srgbClr val="000000"/>
                </a:solidFill>
                <a:latin typeface="Canva Sans"/>
                <a:ea typeface="Canva Sans"/>
                <a:cs typeface="Canva Sans"/>
                <a:sym typeface="Canva Sans"/>
              </a:rPr>
              <a:t>, recall of </a:t>
            </a:r>
            <a:r>
              <a:rPr lang="en-US" sz="3399" b="1">
                <a:solidFill>
                  <a:srgbClr val="AB3B3C"/>
                </a:solidFill>
                <a:latin typeface="Canva Sans Bold"/>
                <a:ea typeface="Canva Sans Bold"/>
                <a:cs typeface="Canva Sans Bold"/>
                <a:sym typeface="Canva Sans Bold"/>
              </a:rPr>
              <a:t>97%</a:t>
            </a:r>
            <a:r>
              <a:rPr lang="en-US" sz="3399">
                <a:solidFill>
                  <a:srgbClr val="000000"/>
                </a:solidFill>
                <a:latin typeface="Canva Sans"/>
                <a:ea typeface="Canva Sans"/>
                <a:cs typeface="Canva Sans"/>
                <a:sym typeface="Canva Sans"/>
              </a:rPr>
              <a:t> and F1-Score of </a:t>
            </a:r>
            <a:r>
              <a:rPr lang="en-US" sz="3399" b="1">
                <a:solidFill>
                  <a:srgbClr val="AB3B3C"/>
                </a:solidFill>
                <a:latin typeface="Canva Sans Bold"/>
                <a:ea typeface="Canva Sans Bold"/>
                <a:cs typeface="Canva Sans Bold"/>
                <a:sym typeface="Canva Sans Bold"/>
              </a:rPr>
              <a:t>97.2%</a:t>
            </a:r>
            <a:r>
              <a:rPr lang="en-US" sz="3399">
                <a:solidFill>
                  <a:srgbClr val="000000"/>
                </a:solidFill>
                <a:latin typeface="Canva Sans"/>
                <a:ea typeface="Canva Sans"/>
                <a:cs typeface="Canva Sans"/>
                <a:sym typeface="Canva Sans"/>
              </a:rPr>
              <a:t>.</a:t>
            </a:r>
          </a:p>
        </p:txBody>
      </p:sp>
      <p:sp>
        <p:nvSpPr>
          <p:cNvPr id="11" name="TextBox 11"/>
          <p:cNvSpPr txBox="1"/>
          <p:nvPr/>
        </p:nvSpPr>
        <p:spPr>
          <a:xfrm>
            <a:off x="0" y="359147"/>
            <a:ext cx="14833160"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Discussion</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6293782" cy="3086100"/>
            <a:chOff x="0" y="0"/>
            <a:chExt cx="4291366" cy="812800"/>
          </a:xfrm>
        </p:grpSpPr>
        <p:sp>
          <p:nvSpPr>
            <p:cNvPr id="8" name="Freeform 8"/>
            <p:cNvSpPr/>
            <p:nvPr/>
          </p:nvSpPr>
          <p:spPr>
            <a:xfrm>
              <a:off x="0" y="0"/>
              <a:ext cx="4291366" cy="812800"/>
            </a:xfrm>
            <a:custGeom>
              <a:avLst/>
              <a:gdLst/>
              <a:ahLst/>
              <a:cxnLst/>
              <a:rect l="l" t="t" r="r" b="b"/>
              <a:pathLst>
                <a:path w="4291366" h="812800">
                  <a:moveTo>
                    <a:pt x="24232" y="0"/>
                  </a:moveTo>
                  <a:lnTo>
                    <a:pt x="4267134" y="0"/>
                  </a:lnTo>
                  <a:cubicBezTo>
                    <a:pt x="4280517" y="0"/>
                    <a:pt x="4291366" y="10849"/>
                    <a:pt x="4291366" y="24232"/>
                  </a:cubicBezTo>
                  <a:lnTo>
                    <a:pt x="4291366" y="788568"/>
                  </a:lnTo>
                  <a:cubicBezTo>
                    <a:pt x="4291366" y="801951"/>
                    <a:pt x="4280517" y="812800"/>
                    <a:pt x="4267134" y="812800"/>
                  </a:cubicBezTo>
                  <a:lnTo>
                    <a:pt x="24232" y="812800"/>
                  </a:lnTo>
                  <a:cubicBezTo>
                    <a:pt x="10849" y="812800"/>
                    <a:pt x="0" y="801951"/>
                    <a:pt x="0" y="788568"/>
                  </a:cubicBezTo>
                  <a:lnTo>
                    <a:pt x="0" y="24232"/>
                  </a:lnTo>
                  <a:cubicBezTo>
                    <a:pt x="0" y="10849"/>
                    <a:pt x="10849" y="0"/>
                    <a:pt x="24232" y="0"/>
                  </a:cubicBezTo>
                  <a:close/>
                </a:path>
              </a:pathLst>
            </a:custGeom>
            <a:solidFill>
              <a:srgbClr val="676DB6"/>
            </a:solidFill>
          </p:spPr>
          <p:txBody>
            <a:bodyPr/>
            <a:lstStyle/>
            <a:p>
              <a:endParaRPr lang="en-US"/>
            </a:p>
          </p:txBody>
        </p:sp>
        <p:sp>
          <p:nvSpPr>
            <p:cNvPr id="9" name="TextBox 9"/>
            <p:cNvSpPr txBox="1"/>
            <p:nvPr/>
          </p:nvSpPr>
          <p:spPr>
            <a:xfrm>
              <a:off x="0" y="-28575"/>
              <a:ext cx="4291366" cy="841375"/>
            </a:xfrm>
            <a:prstGeom prst="rect">
              <a:avLst/>
            </a:prstGeom>
          </p:spPr>
          <p:txBody>
            <a:bodyPr lIns="50800" tIns="50800" rIns="50800" bIns="50800" rtlCol="0" anchor="ctr"/>
            <a:lstStyle/>
            <a:p>
              <a:pPr algn="ctr">
                <a:lnSpc>
                  <a:spcPts val="2235"/>
                </a:lnSpc>
              </a:pPr>
              <a:endParaRPr/>
            </a:p>
          </p:txBody>
        </p:sp>
      </p:grpSp>
      <p:sp>
        <p:nvSpPr>
          <p:cNvPr id="10" name="TextBox 10"/>
          <p:cNvSpPr txBox="1"/>
          <p:nvPr/>
        </p:nvSpPr>
        <p:spPr>
          <a:xfrm>
            <a:off x="1028700" y="1847804"/>
            <a:ext cx="15631845" cy="29578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Original paper uses only one STFT window (512 samples).</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A single window cannot capture all ECG events:</a:t>
            </a:r>
          </a:p>
          <a:p>
            <a:pPr marL="1209039" lvl="2" indent="-403013" algn="l">
              <a:lnSpc>
                <a:spcPts val="3919"/>
              </a:lnSpc>
              <a:buFont typeface="Arial"/>
              <a:buChar char="⚬"/>
            </a:pPr>
            <a:r>
              <a:rPr lang="en-US" sz="2799" b="1">
                <a:solidFill>
                  <a:srgbClr val="000000"/>
                </a:solidFill>
                <a:latin typeface="Canva Sans Bold"/>
                <a:ea typeface="Canva Sans Bold"/>
                <a:cs typeface="Canva Sans Bold"/>
                <a:sym typeface="Canva Sans Bold"/>
              </a:rPr>
              <a:t>Fast, high-frequency QRS → need small window.</a:t>
            </a:r>
          </a:p>
          <a:p>
            <a:pPr marL="1209039" lvl="2" indent="-403013" algn="l">
              <a:lnSpc>
                <a:spcPts val="3919"/>
              </a:lnSpc>
              <a:buFont typeface="Arial"/>
              <a:buChar char="⚬"/>
            </a:pPr>
            <a:r>
              <a:rPr lang="en-US" sz="2799" b="1">
                <a:solidFill>
                  <a:srgbClr val="000000"/>
                </a:solidFill>
                <a:latin typeface="Canva Sans Bold"/>
                <a:ea typeface="Canva Sans Bold"/>
                <a:cs typeface="Canva Sans Bold"/>
                <a:sym typeface="Canva Sans Bold"/>
              </a:rPr>
              <a:t>Slow, low-frequency P/T waves → need large window.</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Result: </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Loss of information → some wave features become blurred.</a:t>
            </a:r>
          </a:p>
        </p:txBody>
      </p:sp>
      <p:grpSp>
        <p:nvGrpSpPr>
          <p:cNvPr id="11" name="Group 11"/>
          <p:cNvGrpSpPr/>
          <p:nvPr/>
        </p:nvGrpSpPr>
        <p:grpSpPr>
          <a:xfrm>
            <a:off x="2338035" y="5327511"/>
            <a:ext cx="13013174" cy="2692157"/>
            <a:chOff x="0" y="0"/>
            <a:chExt cx="3427338" cy="709046"/>
          </a:xfrm>
        </p:grpSpPr>
        <p:sp>
          <p:nvSpPr>
            <p:cNvPr id="12" name="Freeform 12"/>
            <p:cNvSpPr/>
            <p:nvPr/>
          </p:nvSpPr>
          <p:spPr>
            <a:xfrm>
              <a:off x="0" y="0"/>
              <a:ext cx="3427338" cy="709046"/>
            </a:xfrm>
            <a:custGeom>
              <a:avLst/>
              <a:gdLst/>
              <a:ahLst/>
              <a:cxnLst/>
              <a:rect l="l" t="t" r="r" b="b"/>
              <a:pathLst>
                <a:path w="3427338" h="709046">
                  <a:moveTo>
                    <a:pt x="30341" y="0"/>
                  </a:moveTo>
                  <a:lnTo>
                    <a:pt x="3396997" y="0"/>
                  </a:lnTo>
                  <a:cubicBezTo>
                    <a:pt x="3405044" y="0"/>
                    <a:pt x="3412761" y="3197"/>
                    <a:pt x="3418451" y="8887"/>
                  </a:cubicBezTo>
                  <a:cubicBezTo>
                    <a:pt x="3424141" y="14577"/>
                    <a:pt x="3427338" y="22294"/>
                    <a:pt x="3427338" y="30341"/>
                  </a:cubicBezTo>
                  <a:lnTo>
                    <a:pt x="3427338" y="678704"/>
                  </a:lnTo>
                  <a:cubicBezTo>
                    <a:pt x="3427338" y="686751"/>
                    <a:pt x="3424141" y="694469"/>
                    <a:pt x="3418451" y="700159"/>
                  </a:cubicBezTo>
                  <a:cubicBezTo>
                    <a:pt x="3412761" y="705849"/>
                    <a:pt x="3405044" y="709046"/>
                    <a:pt x="3396997" y="709046"/>
                  </a:cubicBezTo>
                  <a:lnTo>
                    <a:pt x="30341" y="709046"/>
                  </a:lnTo>
                  <a:cubicBezTo>
                    <a:pt x="13584" y="709046"/>
                    <a:pt x="0" y="695461"/>
                    <a:pt x="0" y="678704"/>
                  </a:cubicBezTo>
                  <a:lnTo>
                    <a:pt x="0" y="30341"/>
                  </a:lnTo>
                  <a:cubicBezTo>
                    <a:pt x="0" y="22294"/>
                    <a:pt x="3197" y="14577"/>
                    <a:pt x="8887" y="8887"/>
                  </a:cubicBezTo>
                  <a:cubicBezTo>
                    <a:pt x="14577" y="3197"/>
                    <a:pt x="22294" y="0"/>
                    <a:pt x="30341" y="0"/>
                  </a:cubicBezTo>
                  <a:close/>
                </a:path>
              </a:pathLst>
            </a:custGeom>
            <a:solidFill>
              <a:srgbClr val="000000">
                <a:alpha val="0"/>
              </a:srgbClr>
            </a:solidFill>
            <a:ln w="57150" cap="rnd">
              <a:solidFill>
                <a:srgbClr val="AB3B3C"/>
              </a:solidFill>
              <a:prstDash val="solid"/>
              <a:round/>
            </a:ln>
          </p:spPr>
          <p:txBody>
            <a:bodyPr/>
            <a:lstStyle/>
            <a:p>
              <a:endParaRPr lang="en-US"/>
            </a:p>
          </p:txBody>
        </p:sp>
        <p:sp>
          <p:nvSpPr>
            <p:cNvPr id="13" name="TextBox 13"/>
            <p:cNvSpPr txBox="1"/>
            <p:nvPr/>
          </p:nvSpPr>
          <p:spPr>
            <a:xfrm>
              <a:off x="0" y="-47625"/>
              <a:ext cx="3427338" cy="756671"/>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0" y="359147"/>
            <a:ext cx="14833160"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 Proposed Improvement &amp; Implementation</a:t>
            </a: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
        <p:nvSpPr>
          <p:cNvPr id="16" name="TextBox 16"/>
          <p:cNvSpPr txBox="1"/>
          <p:nvPr/>
        </p:nvSpPr>
        <p:spPr>
          <a:xfrm>
            <a:off x="2912296" y="5501847"/>
            <a:ext cx="11864653" cy="2541905"/>
          </a:xfrm>
          <a:prstGeom prst="rect">
            <a:avLst/>
          </a:prstGeom>
        </p:spPr>
        <p:txBody>
          <a:bodyPr lIns="0" tIns="0" rIns="0" bIns="0" rtlCol="0" anchor="t">
            <a:spAutoFit/>
          </a:bodyPr>
          <a:lstStyle/>
          <a:p>
            <a:pPr algn="ctr">
              <a:lnSpc>
                <a:spcPts val="4479"/>
              </a:lnSpc>
            </a:pPr>
            <a:r>
              <a:rPr lang="en-US" sz="3199">
                <a:solidFill>
                  <a:srgbClr val="004C66"/>
                </a:solidFill>
                <a:latin typeface="Canva Sans"/>
                <a:ea typeface="Canva Sans"/>
                <a:cs typeface="Canva Sans"/>
                <a:sym typeface="Canva Sans"/>
              </a:rPr>
              <a:t>Our Proposed Enhancement</a:t>
            </a:r>
          </a:p>
          <a:p>
            <a:pPr algn="l">
              <a:lnSpc>
                <a:spcPts val="3920"/>
              </a:lnSpc>
            </a:pPr>
            <a:r>
              <a:rPr lang="en-US" sz="2800">
                <a:solidFill>
                  <a:srgbClr val="000000"/>
                </a:solidFill>
                <a:latin typeface="Canva Sans"/>
                <a:ea typeface="Canva Sans"/>
                <a:cs typeface="Canva Sans"/>
                <a:sym typeface="Canva Sans"/>
              </a:rPr>
              <a:t>Adaptive Multi-Window STFT Front-End</a:t>
            </a:r>
          </a:p>
          <a:p>
            <a:pPr marL="604521" lvl="1" indent="-302261" algn="l">
              <a:lnSpc>
                <a:spcPts val="3920"/>
              </a:lnSpc>
              <a:buFont typeface="Arial"/>
              <a:buChar char="•"/>
            </a:pPr>
            <a:r>
              <a:rPr lang="en-US" sz="2800">
                <a:solidFill>
                  <a:srgbClr val="000000"/>
                </a:solidFill>
                <a:latin typeface="Canva Sans"/>
                <a:ea typeface="Canva Sans"/>
                <a:cs typeface="Canva Sans"/>
                <a:sym typeface="Canva Sans"/>
              </a:rPr>
              <a:t>We compute three spectrograms using window sizes 128, 256, 512.</a:t>
            </a:r>
          </a:p>
          <a:p>
            <a:pPr marL="604521" lvl="1" indent="-302261" algn="l">
              <a:lnSpc>
                <a:spcPts val="3920"/>
              </a:lnSpc>
              <a:buFont typeface="Arial"/>
              <a:buChar char="•"/>
            </a:pPr>
            <a:r>
              <a:rPr lang="en-US" sz="2800">
                <a:solidFill>
                  <a:srgbClr val="000000"/>
                </a:solidFill>
                <a:latin typeface="Canva Sans"/>
                <a:ea typeface="Canva Sans"/>
                <a:cs typeface="Canva Sans"/>
                <a:sym typeface="Canva Sans"/>
              </a:rPr>
              <a:t>These are stacked as a 3-channel (RGB-like) input to the CNN.</a:t>
            </a:r>
          </a:p>
          <a:p>
            <a:pPr algn="l">
              <a:lnSpc>
                <a:spcPts val="4060"/>
              </a:lnSpc>
            </a:pPr>
            <a:endParaRPr lang="en-US" sz="2800">
              <a:solidFill>
                <a:srgbClr val="000000"/>
              </a:solidFill>
              <a:latin typeface="Canva Sans"/>
              <a:ea typeface="Canva Sans"/>
              <a:cs typeface="Canva Sans"/>
              <a:sym typeface="Canva Sans"/>
            </a:endParaRPr>
          </a:p>
        </p:txBody>
      </p:sp>
      <p:sp>
        <p:nvSpPr>
          <p:cNvPr id="17" name="TextBox 17"/>
          <p:cNvSpPr txBox="1"/>
          <p:nvPr/>
        </p:nvSpPr>
        <p:spPr>
          <a:xfrm>
            <a:off x="1028700" y="8319770"/>
            <a:ext cx="10143902" cy="1819910"/>
          </a:xfrm>
          <a:prstGeom prst="rect">
            <a:avLst/>
          </a:prstGeom>
        </p:spPr>
        <p:txBody>
          <a:bodyPr lIns="0" tIns="0" rIns="0" bIns="0" rtlCol="0" anchor="t">
            <a:spAutoFit/>
          </a:bodyPr>
          <a:lstStyle/>
          <a:p>
            <a:pPr algn="l">
              <a:lnSpc>
                <a:spcPts val="3640"/>
              </a:lnSpc>
            </a:pPr>
            <a:r>
              <a:rPr lang="en-US" sz="2600">
                <a:solidFill>
                  <a:srgbClr val="000000"/>
                </a:solidFill>
                <a:latin typeface="Canva Sans"/>
                <a:ea typeface="Canva Sans"/>
                <a:cs typeface="Canva Sans"/>
                <a:sym typeface="Canva Sans"/>
              </a:rPr>
              <a:t>Why Multi-Window STFT?</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Each reveals different ECG characteristics.</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Stacking them gives a richer time–frequency representation.</a:t>
            </a:r>
          </a:p>
          <a:p>
            <a:pPr algn="l">
              <a:lnSpc>
                <a:spcPts val="3640"/>
              </a:lnSpc>
            </a:pPr>
            <a:endParaRPr lang="en-US" sz="2600">
              <a:solidFill>
                <a:srgbClr val="000000"/>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271678" y="711901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6680421" cy="3086100"/>
            <a:chOff x="0" y="0"/>
            <a:chExt cx="4393197" cy="812800"/>
          </a:xfrm>
        </p:grpSpPr>
        <p:sp>
          <p:nvSpPr>
            <p:cNvPr id="8" name="Freeform 8"/>
            <p:cNvSpPr/>
            <p:nvPr/>
          </p:nvSpPr>
          <p:spPr>
            <a:xfrm>
              <a:off x="0" y="0"/>
              <a:ext cx="4393197" cy="812800"/>
            </a:xfrm>
            <a:custGeom>
              <a:avLst/>
              <a:gdLst/>
              <a:ahLst/>
              <a:cxnLst/>
              <a:rect l="l" t="t" r="r" b="b"/>
              <a:pathLst>
                <a:path w="4393197" h="812800">
                  <a:moveTo>
                    <a:pt x="23671" y="0"/>
                  </a:moveTo>
                  <a:lnTo>
                    <a:pt x="4369527" y="0"/>
                  </a:lnTo>
                  <a:cubicBezTo>
                    <a:pt x="4382600" y="0"/>
                    <a:pt x="4393197" y="10598"/>
                    <a:pt x="4393197" y="23671"/>
                  </a:cubicBezTo>
                  <a:lnTo>
                    <a:pt x="4393197" y="789129"/>
                  </a:lnTo>
                  <a:cubicBezTo>
                    <a:pt x="4393197" y="802202"/>
                    <a:pt x="4382600" y="812800"/>
                    <a:pt x="4369527" y="812800"/>
                  </a:cubicBezTo>
                  <a:lnTo>
                    <a:pt x="23671" y="812800"/>
                  </a:lnTo>
                  <a:cubicBezTo>
                    <a:pt x="10598" y="812800"/>
                    <a:pt x="0" y="802202"/>
                    <a:pt x="0" y="789129"/>
                  </a:cubicBezTo>
                  <a:lnTo>
                    <a:pt x="0" y="23671"/>
                  </a:lnTo>
                  <a:cubicBezTo>
                    <a:pt x="0" y="10598"/>
                    <a:pt x="10598" y="0"/>
                    <a:pt x="23671" y="0"/>
                  </a:cubicBezTo>
                  <a:close/>
                </a:path>
              </a:pathLst>
            </a:custGeom>
            <a:solidFill>
              <a:srgbClr val="676DB6"/>
            </a:solidFill>
          </p:spPr>
          <p:txBody>
            <a:bodyPr/>
            <a:lstStyle/>
            <a:p>
              <a:endParaRPr lang="en-US"/>
            </a:p>
          </p:txBody>
        </p:sp>
        <p:sp>
          <p:nvSpPr>
            <p:cNvPr id="9" name="TextBox 9"/>
            <p:cNvSpPr txBox="1"/>
            <p:nvPr/>
          </p:nvSpPr>
          <p:spPr>
            <a:xfrm>
              <a:off x="0" y="-28575"/>
              <a:ext cx="4393197" cy="841375"/>
            </a:xfrm>
            <a:prstGeom prst="rect">
              <a:avLst/>
            </a:prstGeom>
          </p:spPr>
          <p:txBody>
            <a:bodyPr lIns="50800" tIns="50800" rIns="50800" bIns="50800" rtlCol="0" anchor="ctr"/>
            <a:lstStyle/>
            <a:p>
              <a:pPr algn="ctr">
                <a:lnSpc>
                  <a:spcPts val="2235"/>
                </a:lnSpc>
              </a:pPr>
              <a:endParaRPr/>
            </a:p>
          </p:txBody>
        </p:sp>
      </p:grpSp>
      <p:grpSp>
        <p:nvGrpSpPr>
          <p:cNvPr id="10" name="Group 10"/>
          <p:cNvGrpSpPr/>
          <p:nvPr/>
        </p:nvGrpSpPr>
        <p:grpSpPr>
          <a:xfrm>
            <a:off x="892686" y="1887716"/>
            <a:ext cx="5241001" cy="7370584"/>
            <a:chOff x="0" y="0"/>
            <a:chExt cx="1380346" cy="1941224"/>
          </a:xfrm>
        </p:grpSpPr>
        <p:sp>
          <p:nvSpPr>
            <p:cNvPr id="11" name="Freeform 11"/>
            <p:cNvSpPr/>
            <p:nvPr/>
          </p:nvSpPr>
          <p:spPr>
            <a:xfrm>
              <a:off x="0" y="0"/>
              <a:ext cx="1380346" cy="1941224"/>
            </a:xfrm>
            <a:custGeom>
              <a:avLst/>
              <a:gdLst/>
              <a:ahLst/>
              <a:cxnLst/>
              <a:rect l="l" t="t" r="r" b="b"/>
              <a:pathLst>
                <a:path w="1380346" h="1941224">
                  <a:moveTo>
                    <a:pt x="75336" y="0"/>
                  </a:moveTo>
                  <a:lnTo>
                    <a:pt x="1305010" y="0"/>
                  </a:lnTo>
                  <a:cubicBezTo>
                    <a:pt x="1346617" y="0"/>
                    <a:pt x="1380346" y="33729"/>
                    <a:pt x="1380346" y="75336"/>
                  </a:cubicBezTo>
                  <a:lnTo>
                    <a:pt x="1380346" y="1865887"/>
                  </a:lnTo>
                  <a:cubicBezTo>
                    <a:pt x="1380346" y="1907495"/>
                    <a:pt x="1346617" y="1941224"/>
                    <a:pt x="1305010" y="1941224"/>
                  </a:cubicBezTo>
                  <a:lnTo>
                    <a:pt x="75336" y="1941224"/>
                  </a:lnTo>
                  <a:cubicBezTo>
                    <a:pt x="33729" y="1941224"/>
                    <a:pt x="0" y="1907495"/>
                    <a:pt x="0" y="1865887"/>
                  </a:cubicBezTo>
                  <a:lnTo>
                    <a:pt x="0" y="75336"/>
                  </a:lnTo>
                  <a:cubicBezTo>
                    <a:pt x="0" y="33729"/>
                    <a:pt x="33729" y="0"/>
                    <a:pt x="75336" y="0"/>
                  </a:cubicBezTo>
                  <a:close/>
                </a:path>
              </a:pathLst>
            </a:custGeom>
            <a:solidFill>
              <a:srgbClr val="DFE1DF"/>
            </a:solidFill>
          </p:spPr>
          <p:txBody>
            <a:bodyPr/>
            <a:lstStyle/>
            <a:p>
              <a:endParaRPr lang="en-US"/>
            </a:p>
          </p:txBody>
        </p:sp>
        <p:sp>
          <p:nvSpPr>
            <p:cNvPr id="12" name="TextBox 12"/>
            <p:cNvSpPr txBox="1"/>
            <p:nvPr/>
          </p:nvSpPr>
          <p:spPr>
            <a:xfrm>
              <a:off x="0" y="-28575"/>
              <a:ext cx="1380346" cy="1969799"/>
            </a:xfrm>
            <a:prstGeom prst="rect">
              <a:avLst/>
            </a:prstGeom>
          </p:spPr>
          <p:txBody>
            <a:bodyPr lIns="50800" tIns="50800" rIns="50800" bIns="50800" rtlCol="0" anchor="ctr"/>
            <a:lstStyle/>
            <a:p>
              <a:pPr algn="ctr">
                <a:lnSpc>
                  <a:spcPts val="2235"/>
                </a:lnSpc>
              </a:pPr>
              <a:endParaRPr/>
            </a:p>
          </p:txBody>
        </p:sp>
      </p:grpSp>
      <p:grpSp>
        <p:nvGrpSpPr>
          <p:cNvPr id="13" name="Group 13"/>
          <p:cNvGrpSpPr/>
          <p:nvPr/>
        </p:nvGrpSpPr>
        <p:grpSpPr>
          <a:xfrm>
            <a:off x="6665794" y="1887716"/>
            <a:ext cx="5343616" cy="7418900"/>
            <a:chOff x="0" y="0"/>
            <a:chExt cx="1407372" cy="1953949"/>
          </a:xfrm>
        </p:grpSpPr>
        <p:sp>
          <p:nvSpPr>
            <p:cNvPr id="14" name="Freeform 14"/>
            <p:cNvSpPr/>
            <p:nvPr/>
          </p:nvSpPr>
          <p:spPr>
            <a:xfrm>
              <a:off x="0" y="0"/>
              <a:ext cx="1407372" cy="1953949"/>
            </a:xfrm>
            <a:custGeom>
              <a:avLst/>
              <a:gdLst/>
              <a:ahLst/>
              <a:cxnLst/>
              <a:rect l="l" t="t" r="r" b="b"/>
              <a:pathLst>
                <a:path w="1407372" h="1953949">
                  <a:moveTo>
                    <a:pt x="73890" y="0"/>
                  </a:moveTo>
                  <a:lnTo>
                    <a:pt x="1333482" y="0"/>
                  </a:lnTo>
                  <a:cubicBezTo>
                    <a:pt x="1353079" y="0"/>
                    <a:pt x="1371873" y="7785"/>
                    <a:pt x="1385730" y="21642"/>
                  </a:cubicBezTo>
                  <a:cubicBezTo>
                    <a:pt x="1399587" y="35499"/>
                    <a:pt x="1407372" y="54293"/>
                    <a:pt x="1407372" y="73890"/>
                  </a:cubicBezTo>
                  <a:lnTo>
                    <a:pt x="1407372" y="1880059"/>
                  </a:lnTo>
                  <a:cubicBezTo>
                    <a:pt x="1407372" y="1920867"/>
                    <a:pt x="1374290" y="1953949"/>
                    <a:pt x="1333482" y="1953949"/>
                  </a:cubicBezTo>
                  <a:lnTo>
                    <a:pt x="73890" y="1953949"/>
                  </a:lnTo>
                  <a:cubicBezTo>
                    <a:pt x="33082" y="1953949"/>
                    <a:pt x="0" y="1920867"/>
                    <a:pt x="0" y="1880059"/>
                  </a:cubicBezTo>
                  <a:lnTo>
                    <a:pt x="0" y="73890"/>
                  </a:lnTo>
                  <a:cubicBezTo>
                    <a:pt x="0" y="33082"/>
                    <a:pt x="33082" y="0"/>
                    <a:pt x="73890" y="0"/>
                  </a:cubicBezTo>
                  <a:close/>
                </a:path>
              </a:pathLst>
            </a:custGeom>
            <a:solidFill>
              <a:srgbClr val="DFE1DF"/>
            </a:solidFill>
          </p:spPr>
          <p:txBody>
            <a:bodyPr/>
            <a:lstStyle/>
            <a:p>
              <a:endParaRPr lang="en-US"/>
            </a:p>
          </p:txBody>
        </p:sp>
        <p:sp>
          <p:nvSpPr>
            <p:cNvPr id="15" name="TextBox 15"/>
            <p:cNvSpPr txBox="1"/>
            <p:nvPr/>
          </p:nvSpPr>
          <p:spPr>
            <a:xfrm>
              <a:off x="0" y="-28575"/>
              <a:ext cx="1407372" cy="1982524"/>
            </a:xfrm>
            <a:prstGeom prst="rect">
              <a:avLst/>
            </a:prstGeom>
          </p:spPr>
          <p:txBody>
            <a:bodyPr lIns="50800" tIns="50800" rIns="50800" bIns="50800" rtlCol="0" anchor="ctr"/>
            <a:lstStyle/>
            <a:p>
              <a:pPr algn="ctr">
                <a:lnSpc>
                  <a:spcPts val="2235"/>
                </a:lnSpc>
              </a:pPr>
              <a:endParaRPr/>
            </a:p>
          </p:txBody>
        </p:sp>
      </p:grpSp>
      <p:grpSp>
        <p:nvGrpSpPr>
          <p:cNvPr id="16" name="Group 16"/>
          <p:cNvGrpSpPr/>
          <p:nvPr/>
        </p:nvGrpSpPr>
        <p:grpSpPr>
          <a:xfrm>
            <a:off x="12590424" y="1887716"/>
            <a:ext cx="4804890" cy="7370584"/>
            <a:chOff x="0" y="0"/>
            <a:chExt cx="1265485" cy="1941224"/>
          </a:xfrm>
        </p:grpSpPr>
        <p:sp>
          <p:nvSpPr>
            <p:cNvPr id="17" name="Freeform 17"/>
            <p:cNvSpPr/>
            <p:nvPr/>
          </p:nvSpPr>
          <p:spPr>
            <a:xfrm>
              <a:off x="0" y="0"/>
              <a:ext cx="1265485" cy="1941224"/>
            </a:xfrm>
            <a:custGeom>
              <a:avLst/>
              <a:gdLst/>
              <a:ahLst/>
              <a:cxnLst/>
              <a:rect l="l" t="t" r="r" b="b"/>
              <a:pathLst>
                <a:path w="1265485" h="1941224">
                  <a:moveTo>
                    <a:pt x="82174" y="0"/>
                  </a:moveTo>
                  <a:lnTo>
                    <a:pt x="1183311" y="0"/>
                  </a:lnTo>
                  <a:cubicBezTo>
                    <a:pt x="1228695" y="0"/>
                    <a:pt x="1265485" y="36791"/>
                    <a:pt x="1265485" y="82174"/>
                  </a:cubicBezTo>
                  <a:lnTo>
                    <a:pt x="1265485" y="1859050"/>
                  </a:lnTo>
                  <a:cubicBezTo>
                    <a:pt x="1265485" y="1904433"/>
                    <a:pt x="1228695" y="1941224"/>
                    <a:pt x="1183311" y="1941224"/>
                  </a:cubicBezTo>
                  <a:lnTo>
                    <a:pt x="82174" y="1941224"/>
                  </a:lnTo>
                  <a:cubicBezTo>
                    <a:pt x="36791" y="1941224"/>
                    <a:pt x="0" y="1904433"/>
                    <a:pt x="0" y="1859050"/>
                  </a:cubicBezTo>
                  <a:lnTo>
                    <a:pt x="0" y="82174"/>
                  </a:lnTo>
                  <a:cubicBezTo>
                    <a:pt x="0" y="36791"/>
                    <a:pt x="36791" y="0"/>
                    <a:pt x="82174" y="0"/>
                  </a:cubicBezTo>
                  <a:close/>
                </a:path>
              </a:pathLst>
            </a:custGeom>
            <a:solidFill>
              <a:srgbClr val="DFE1DF"/>
            </a:solidFill>
          </p:spPr>
          <p:txBody>
            <a:bodyPr/>
            <a:lstStyle/>
            <a:p>
              <a:endParaRPr lang="en-US"/>
            </a:p>
          </p:txBody>
        </p:sp>
        <p:sp>
          <p:nvSpPr>
            <p:cNvPr id="18" name="TextBox 18"/>
            <p:cNvSpPr txBox="1"/>
            <p:nvPr/>
          </p:nvSpPr>
          <p:spPr>
            <a:xfrm>
              <a:off x="0" y="-28575"/>
              <a:ext cx="1265485" cy="1969799"/>
            </a:xfrm>
            <a:prstGeom prst="rect">
              <a:avLst/>
            </a:prstGeom>
          </p:spPr>
          <p:txBody>
            <a:bodyPr lIns="50800" tIns="50800" rIns="50800" bIns="50800" rtlCol="0" anchor="ctr"/>
            <a:lstStyle/>
            <a:p>
              <a:pPr algn="ctr">
                <a:lnSpc>
                  <a:spcPts val="2235"/>
                </a:lnSpc>
              </a:pPr>
              <a:endParaRPr/>
            </a:p>
          </p:txBody>
        </p:sp>
      </p:grpSp>
      <p:sp>
        <p:nvSpPr>
          <p:cNvPr id="19" name="Freeform 19"/>
          <p:cNvSpPr/>
          <p:nvPr/>
        </p:nvSpPr>
        <p:spPr>
          <a:xfrm>
            <a:off x="7227647" y="6215843"/>
            <a:ext cx="4154605" cy="2773199"/>
          </a:xfrm>
          <a:custGeom>
            <a:avLst/>
            <a:gdLst/>
            <a:ahLst/>
            <a:cxnLst/>
            <a:rect l="l" t="t" r="r" b="b"/>
            <a:pathLst>
              <a:path w="4154605" h="2773199">
                <a:moveTo>
                  <a:pt x="0" y="0"/>
                </a:moveTo>
                <a:lnTo>
                  <a:pt x="4154604" y="0"/>
                </a:lnTo>
                <a:lnTo>
                  <a:pt x="4154604" y="2773198"/>
                </a:lnTo>
                <a:lnTo>
                  <a:pt x="0" y="2773198"/>
                </a:lnTo>
                <a:lnTo>
                  <a:pt x="0" y="0"/>
                </a:lnTo>
                <a:close/>
              </a:path>
            </a:pathLst>
          </a:custGeom>
          <a:blipFill>
            <a:blip r:embed="rId5"/>
            <a:stretch>
              <a:fillRect/>
            </a:stretch>
          </a:blipFill>
        </p:spPr>
        <p:txBody>
          <a:bodyPr/>
          <a:lstStyle/>
          <a:p>
            <a:endParaRPr lang="en-US"/>
          </a:p>
        </p:txBody>
      </p:sp>
      <p:sp>
        <p:nvSpPr>
          <p:cNvPr id="20" name="Freeform 20"/>
          <p:cNvSpPr/>
          <p:nvPr/>
        </p:nvSpPr>
        <p:spPr>
          <a:xfrm>
            <a:off x="13314446" y="6048330"/>
            <a:ext cx="3307939" cy="2940711"/>
          </a:xfrm>
          <a:custGeom>
            <a:avLst/>
            <a:gdLst/>
            <a:ahLst/>
            <a:cxnLst/>
            <a:rect l="l" t="t" r="r" b="b"/>
            <a:pathLst>
              <a:path w="3307939" h="2940711">
                <a:moveTo>
                  <a:pt x="0" y="0"/>
                </a:moveTo>
                <a:lnTo>
                  <a:pt x="3307939" y="0"/>
                </a:lnTo>
                <a:lnTo>
                  <a:pt x="3307939" y="2940711"/>
                </a:lnTo>
                <a:lnTo>
                  <a:pt x="0" y="2940711"/>
                </a:lnTo>
                <a:lnTo>
                  <a:pt x="0" y="0"/>
                </a:lnTo>
                <a:close/>
              </a:path>
            </a:pathLst>
          </a:custGeom>
          <a:blipFill>
            <a:blip r:embed="rId6"/>
            <a:stretch>
              <a:fillRect b="-8691"/>
            </a:stretch>
          </a:blipFill>
        </p:spPr>
        <p:txBody>
          <a:bodyPr/>
          <a:lstStyle/>
          <a:p>
            <a:endParaRPr lang="en-US"/>
          </a:p>
        </p:txBody>
      </p:sp>
      <p:sp>
        <p:nvSpPr>
          <p:cNvPr id="21" name="Freeform 21"/>
          <p:cNvSpPr/>
          <p:nvPr/>
        </p:nvSpPr>
        <p:spPr>
          <a:xfrm>
            <a:off x="1944280" y="6048330"/>
            <a:ext cx="3137814" cy="2940711"/>
          </a:xfrm>
          <a:custGeom>
            <a:avLst/>
            <a:gdLst/>
            <a:ahLst/>
            <a:cxnLst/>
            <a:rect l="l" t="t" r="r" b="b"/>
            <a:pathLst>
              <a:path w="3137814" h="2940711">
                <a:moveTo>
                  <a:pt x="0" y="0"/>
                </a:moveTo>
                <a:lnTo>
                  <a:pt x="3137813" y="0"/>
                </a:lnTo>
                <a:lnTo>
                  <a:pt x="3137813" y="2940711"/>
                </a:lnTo>
                <a:lnTo>
                  <a:pt x="0" y="2940711"/>
                </a:lnTo>
                <a:lnTo>
                  <a:pt x="0" y="0"/>
                </a:lnTo>
                <a:close/>
              </a:path>
            </a:pathLst>
          </a:custGeom>
          <a:blipFill>
            <a:blip r:embed="rId7"/>
            <a:stretch>
              <a:fillRect b="-12763"/>
            </a:stretch>
          </a:blipFill>
        </p:spPr>
        <p:txBody>
          <a:bodyPr/>
          <a:lstStyle/>
          <a:p>
            <a:endParaRPr lang="en-US"/>
          </a:p>
        </p:txBody>
      </p:sp>
      <p:sp>
        <p:nvSpPr>
          <p:cNvPr id="22" name="TextBox 22"/>
          <p:cNvSpPr txBox="1"/>
          <p:nvPr/>
        </p:nvSpPr>
        <p:spPr>
          <a:xfrm>
            <a:off x="300097" y="259443"/>
            <a:ext cx="15695166"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Cardiovascular Health &amp; Need for ECG Analysis</a:t>
            </a:r>
          </a:p>
        </p:txBody>
      </p:sp>
      <p:sp>
        <p:nvSpPr>
          <p:cNvPr id="23" name="TextBox 23"/>
          <p:cNvSpPr txBox="1"/>
          <p:nvPr/>
        </p:nvSpPr>
        <p:spPr>
          <a:xfrm>
            <a:off x="1418459" y="2294301"/>
            <a:ext cx="4256019" cy="572770"/>
          </a:xfrm>
          <a:prstGeom prst="rect">
            <a:avLst/>
          </a:prstGeom>
        </p:spPr>
        <p:txBody>
          <a:bodyPr lIns="0" tIns="0" rIns="0" bIns="0" rtlCol="0" anchor="t">
            <a:spAutoFit/>
          </a:bodyPr>
          <a:lstStyle/>
          <a:p>
            <a:pPr algn="ctr">
              <a:lnSpc>
                <a:spcPts val="4340"/>
              </a:lnSpc>
            </a:pPr>
            <a:r>
              <a:rPr lang="en-US" sz="3500" b="1">
                <a:solidFill>
                  <a:srgbClr val="2B2B2B"/>
                </a:solidFill>
                <a:latin typeface="Poppins Bold"/>
                <a:ea typeface="Poppins Bold"/>
                <a:cs typeface="Poppins Bold"/>
                <a:sym typeface="Poppins Bold"/>
              </a:rPr>
              <a:t>Why This Matters?</a:t>
            </a:r>
          </a:p>
        </p:txBody>
      </p:sp>
      <p:sp>
        <p:nvSpPr>
          <p:cNvPr id="24" name="TextBox 24"/>
          <p:cNvSpPr txBox="1"/>
          <p:nvPr/>
        </p:nvSpPr>
        <p:spPr>
          <a:xfrm>
            <a:off x="1094180" y="3425781"/>
            <a:ext cx="4838013" cy="2622549"/>
          </a:xfrm>
          <a:prstGeom prst="rect">
            <a:avLst/>
          </a:prstGeom>
        </p:spPr>
        <p:txBody>
          <a:bodyPr lIns="0" tIns="0" rIns="0" bIns="0" rtlCol="0" anchor="t">
            <a:spAutoFit/>
          </a:bodyPr>
          <a:lstStyle/>
          <a:p>
            <a:pPr algn="l">
              <a:lnSpc>
                <a:spcPts val="3500"/>
              </a:lnSpc>
            </a:pPr>
            <a:r>
              <a:rPr lang="en-US" sz="2500">
                <a:solidFill>
                  <a:srgbClr val="000000"/>
                </a:solidFill>
                <a:latin typeface="Canva Sans"/>
                <a:ea typeface="Canva Sans"/>
                <a:cs typeface="Canva Sans"/>
                <a:sym typeface="Canva Sans"/>
              </a:rPr>
              <a:t>Leading global cause of death</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~17.7 million deaths per year (~31% of total deaths).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75% occur in developing countries.</a:t>
            </a:r>
          </a:p>
          <a:p>
            <a:pPr algn="l">
              <a:lnSpc>
                <a:spcPts val="3500"/>
              </a:lnSpc>
            </a:pPr>
            <a:endParaRPr lang="en-US" sz="2500">
              <a:solidFill>
                <a:srgbClr val="000000"/>
              </a:solidFill>
              <a:latin typeface="Canva Sans"/>
              <a:ea typeface="Canva Sans"/>
              <a:cs typeface="Canva Sans"/>
              <a:sym typeface="Canva Sans"/>
            </a:endParaRPr>
          </a:p>
        </p:txBody>
      </p:sp>
      <p:sp>
        <p:nvSpPr>
          <p:cNvPr id="25" name="TextBox 25"/>
          <p:cNvSpPr txBox="1"/>
          <p:nvPr/>
        </p:nvSpPr>
        <p:spPr>
          <a:xfrm>
            <a:off x="6935157" y="3425781"/>
            <a:ext cx="4739585" cy="2622549"/>
          </a:xfrm>
          <a:prstGeom prst="rect">
            <a:avLst/>
          </a:prstGeom>
        </p:spPr>
        <p:txBody>
          <a:bodyPr lIns="0" tIns="0" rIns="0" bIns="0" rtlCol="0" anchor="t">
            <a:spAutoFit/>
          </a:bodyPr>
          <a:lstStyle/>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Key diagnostic tool for monitoring heart rhythm.</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Records excitability, transmission, recovery of heart.</a:t>
            </a:r>
          </a:p>
          <a:p>
            <a:pPr algn="l">
              <a:lnSpc>
                <a:spcPts val="3500"/>
              </a:lnSpc>
            </a:pPr>
            <a:endParaRPr lang="en-US" sz="2500">
              <a:solidFill>
                <a:srgbClr val="000000"/>
              </a:solidFill>
              <a:latin typeface="Canva Sans"/>
              <a:ea typeface="Canva Sans"/>
              <a:cs typeface="Canva Sans"/>
              <a:sym typeface="Canva Sans"/>
            </a:endParaRPr>
          </a:p>
        </p:txBody>
      </p:sp>
      <p:sp>
        <p:nvSpPr>
          <p:cNvPr id="26" name="TextBox 26"/>
          <p:cNvSpPr txBox="1"/>
          <p:nvPr/>
        </p:nvSpPr>
        <p:spPr>
          <a:xfrm>
            <a:off x="6820943" y="2022838"/>
            <a:ext cx="4853798" cy="1115695"/>
          </a:xfrm>
          <a:prstGeom prst="rect">
            <a:avLst/>
          </a:prstGeom>
        </p:spPr>
        <p:txBody>
          <a:bodyPr lIns="0" tIns="0" rIns="0" bIns="0" rtlCol="0" anchor="t">
            <a:spAutoFit/>
          </a:bodyPr>
          <a:lstStyle/>
          <a:p>
            <a:pPr algn="ctr">
              <a:lnSpc>
                <a:spcPts val="4340"/>
              </a:lnSpc>
            </a:pPr>
            <a:r>
              <a:rPr lang="en-US" sz="3500" b="1">
                <a:solidFill>
                  <a:srgbClr val="2B2B2B"/>
                </a:solidFill>
                <a:latin typeface="Poppins Bold"/>
                <a:ea typeface="Poppins Bold"/>
                <a:cs typeface="Poppins Bold"/>
                <a:sym typeface="Poppins Bold"/>
              </a:rPr>
              <a:t>Role of ECG (Electrocardiogram)</a:t>
            </a:r>
          </a:p>
        </p:txBody>
      </p:sp>
      <p:sp>
        <p:nvSpPr>
          <p:cNvPr id="27" name="TextBox 27"/>
          <p:cNvSpPr txBox="1"/>
          <p:nvPr/>
        </p:nvSpPr>
        <p:spPr>
          <a:xfrm>
            <a:off x="12541516" y="2294301"/>
            <a:ext cx="4853798" cy="572770"/>
          </a:xfrm>
          <a:prstGeom prst="rect">
            <a:avLst/>
          </a:prstGeom>
        </p:spPr>
        <p:txBody>
          <a:bodyPr lIns="0" tIns="0" rIns="0" bIns="0" rtlCol="0" anchor="t">
            <a:spAutoFit/>
          </a:bodyPr>
          <a:lstStyle/>
          <a:p>
            <a:pPr algn="ctr">
              <a:lnSpc>
                <a:spcPts val="4340"/>
              </a:lnSpc>
            </a:pPr>
            <a:r>
              <a:rPr lang="en-US" sz="3500" b="1">
                <a:solidFill>
                  <a:srgbClr val="2B2B2B"/>
                </a:solidFill>
                <a:latin typeface="Poppins Bold"/>
                <a:ea typeface="Poppins Bold"/>
                <a:cs typeface="Poppins Bold"/>
                <a:sym typeface="Poppins Bold"/>
              </a:rPr>
              <a:t>Arrhythmia</a:t>
            </a:r>
          </a:p>
        </p:txBody>
      </p:sp>
      <p:sp>
        <p:nvSpPr>
          <p:cNvPr id="28" name="TextBox 28"/>
          <p:cNvSpPr txBox="1"/>
          <p:nvPr/>
        </p:nvSpPr>
        <p:spPr>
          <a:xfrm>
            <a:off x="12809509" y="3425781"/>
            <a:ext cx="4452959" cy="2622549"/>
          </a:xfrm>
          <a:prstGeom prst="rect">
            <a:avLst/>
          </a:prstGeom>
        </p:spPr>
        <p:txBody>
          <a:bodyPr lIns="0" tIns="0" rIns="0" bIns="0" rtlCol="0" anchor="t">
            <a:spAutoFit/>
          </a:bodyPr>
          <a:lstStyle/>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Group of abnormal heart rhythms; can occur alone or with other CVDs.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Critical to detect for prevention &amp; treatment</a:t>
            </a:r>
          </a:p>
          <a:p>
            <a:pPr algn="l">
              <a:lnSpc>
                <a:spcPts val="3500"/>
              </a:lnSpc>
            </a:pPr>
            <a:endParaRPr lang="en-US" sz="2500">
              <a:solidFill>
                <a:srgbClr val="000000"/>
              </a:solidFill>
              <a:latin typeface="Canva Sans"/>
              <a:ea typeface="Canva Sans"/>
              <a:cs typeface="Canva Sans"/>
              <a:sym typeface="Canva Sans"/>
            </a:endParaRPr>
          </a:p>
        </p:txBody>
      </p:sp>
      <p:sp>
        <p:nvSpPr>
          <p:cNvPr id="29" name="TextBox 2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498618" y="-1543050"/>
            <a:ext cx="15392170" cy="3086100"/>
            <a:chOff x="0" y="0"/>
            <a:chExt cx="4053905" cy="812800"/>
          </a:xfrm>
        </p:grpSpPr>
        <p:sp>
          <p:nvSpPr>
            <p:cNvPr id="8" name="Freeform 8"/>
            <p:cNvSpPr/>
            <p:nvPr/>
          </p:nvSpPr>
          <p:spPr>
            <a:xfrm>
              <a:off x="0" y="0"/>
              <a:ext cx="4053905" cy="812800"/>
            </a:xfrm>
            <a:custGeom>
              <a:avLst/>
              <a:gdLst/>
              <a:ahLst/>
              <a:cxnLst/>
              <a:rect l="l" t="t" r="r" b="b"/>
              <a:pathLst>
                <a:path w="4053905" h="812800">
                  <a:moveTo>
                    <a:pt x="25652" y="0"/>
                  </a:moveTo>
                  <a:lnTo>
                    <a:pt x="4028253" y="0"/>
                  </a:lnTo>
                  <a:cubicBezTo>
                    <a:pt x="4042420" y="0"/>
                    <a:pt x="4053905" y="11485"/>
                    <a:pt x="4053905" y="25652"/>
                  </a:cubicBezTo>
                  <a:lnTo>
                    <a:pt x="4053905" y="787148"/>
                  </a:lnTo>
                  <a:cubicBezTo>
                    <a:pt x="4053905" y="801315"/>
                    <a:pt x="4042420" y="812800"/>
                    <a:pt x="4028253" y="812800"/>
                  </a:cubicBezTo>
                  <a:lnTo>
                    <a:pt x="25652" y="812800"/>
                  </a:lnTo>
                  <a:cubicBezTo>
                    <a:pt x="11485" y="812800"/>
                    <a:pt x="0" y="801315"/>
                    <a:pt x="0" y="787148"/>
                  </a:cubicBezTo>
                  <a:lnTo>
                    <a:pt x="0" y="25652"/>
                  </a:lnTo>
                  <a:cubicBezTo>
                    <a:pt x="0" y="11485"/>
                    <a:pt x="11485" y="0"/>
                    <a:pt x="25652" y="0"/>
                  </a:cubicBezTo>
                  <a:close/>
                </a:path>
              </a:pathLst>
            </a:custGeom>
            <a:solidFill>
              <a:srgbClr val="676DB6"/>
            </a:solidFill>
          </p:spPr>
          <p:txBody>
            <a:bodyPr/>
            <a:lstStyle/>
            <a:p>
              <a:endParaRPr lang="en-US"/>
            </a:p>
          </p:txBody>
        </p:sp>
        <p:sp>
          <p:nvSpPr>
            <p:cNvPr id="9" name="TextBox 9"/>
            <p:cNvSpPr txBox="1"/>
            <p:nvPr/>
          </p:nvSpPr>
          <p:spPr>
            <a:xfrm>
              <a:off x="0" y="-28575"/>
              <a:ext cx="4053905" cy="841375"/>
            </a:xfrm>
            <a:prstGeom prst="rect">
              <a:avLst/>
            </a:prstGeom>
          </p:spPr>
          <p:txBody>
            <a:bodyPr lIns="50800" tIns="50800" rIns="50800" bIns="50800" rtlCol="0" anchor="ctr"/>
            <a:lstStyle/>
            <a:p>
              <a:pPr algn="ctr">
                <a:lnSpc>
                  <a:spcPts val="2235"/>
                </a:lnSpc>
              </a:pPr>
              <a:endParaRPr/>
            </a:p>
          </p:txBody>
        </p:sp>
      </p:grpSp>
      <p:sp>
        <p:nvSpPr>
          <p:cNvPr id="10" name="TextBox 10"/>
          <p:cNvSpPr txBox="1"/>
          <p:nvPr/>
        </p:nvSpPr>
        <p:spPr>
          <a:xfrm>
            <a:off x="891541" y="454397"/>
            <a:ext cx="13307959"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Results after applying the improvement</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
        <p:nvSpPr>
          <p:cNvPr id="12" name="Freeform 12"/>
          <p:cNvSpPr/>
          <p:nvPr/>
        </p:nvSpPr>
        <p:spPr>
          <a:xfrm>
            <a:off x="10253934" y="5367887"/>
            <a:ext cx="6087799" cy="4565849"/>
          </a:xfrm>
          <a:custGeom>
            <a:avLst/>
            <a:gdLst/>
            <a:ahLst/>
            <a:cxnLst/>
            <a:rect l="l" t="t" r="r" b="b"/>
            <a:pathLst>
              <a:path w="6087799" h="4565849">
                <a:moveTo>
                  <a:pt x="0" y="0"/>
                </a:moveTo>
                <a:lnTo>
                  <a:pt x="6087799" y="0"/>
                </a:lnTo>
                <a:lnTo>
                  <a:pt x="6087799" y="4565849"/>
                </a:lnTo>
                <a:lnTo>
                  <a:pt x="0" y="4565849"/>
                </a:lnTo>
                <a:lnTo>
                  <a:pt x="0" y="0"/>
                </a:lnTo>
                <a:close/>
              </a:path>
            </a:pathLst>
          </a:custGeom>
          <a:blipFill>
            <a:blip r:embed="rId5"/>
            <a:stretch>
              <a:fillRect/>
            </a:stretch>
          </a:blipFill>
        </p:spPr>
        <p:txBody>
          <a:bodyPr/>
          <a:lstStyle/>
          <a:p>
            <a:endParaRPr lang="en-US"/>
          </a:p>
        </p:txBody>
      </p:sp>
      <p:sp>
        <p:nvSpPr>
          <p:cNvPr id="13" name="Freeform 13"/>
          <p:cNvSpPr/>
          <p:nvPr/>
        </p:nvSpPr>
        <p:spPr>
          <a:xfrm>
            <a:off x="1946267" y="5217074"/>
            <a:ext cx="6093009" cy="4569757"/>
          </a:xfrm>
          <a:custGeom>
            <a:avLst/>
            <a:gdLst/>
            <a:ahLst/>
            <a:cxnLst/>
            <a:rect l="l" t="t" r="r" b="b"/>
            <a:pathLst>
              <a:path w="6093009" h="4569757">
                <a:moveTo>
                  <a:pt x="0" y="0"/>
                </a:moveTo>
                <a:lnTo>
                  <a:pt x="6093009" y="0"/>
                </a:lnTo>
                <a:lnTo>
                  <a:pt x="6093009" y="4569757"/>
                </a:lnTo>
                <a:lnTo>
                  <a:pt x="0" y="4569757"/>
                </a:lnTo>
                <a:lnTo>
                  <a:pt x="0" y="0"/>
                </a:lnTo>
                <a:close/>
              </a:path>
            </a:pathLst>
          </a:custGeom>
          <a:blipFill>
            <a:blip r:embed="rId6"/>
            <a:stretch>
              <a:fillRect/>
            </a:stretch>
          </a:blipFill>
        </p:spPr>
        <p:txBody>
          <a:bodyPr/>
          <a:lstStyle/>
          <a:p>
            <a:endParaRPr lang="en-US"/>
          </a:p>
        </p:txBody>
      </p:sp>
      <p:sp>
        <p:nvSpPr>
          <p:cNvPr id="14" name="Freeform 14"/>
          <p:cNvSpPr/>
          <p:nvPr/>
        </p:nvSpPr>
        <p:spPr>
          <a:xfrm>
            <a:off x="3632439" y="1858856"/>
            <a:ext cx="11143868" cy="3101290"/>
          </a:xfrm>
          <a:custGeom>
            <a:avLst/>
            <a:gdLst/>
            <a:ahLst/>
            <a:cxnLst/>
            <a:rect l="l" t="t" r="r" b="b"/>
            <a:pathLst>
              <a:path w="11143868" h="3101290">
                <a:moveTo>
                  <a:pt x="0" y="0"/>
                </a:moveTo>
                <a:lnTo>
                  <a:pt x="11143868" y="0"/>
                </a:lnTo>
                <a:lnTo>
                  <a:pt x="11143868" y="3101289"/>
                </a:lnTo>
                <a:lnTo>
                  <a:pt x="0" y="3101289"/>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5816431" cy="3086100"/>
            <a:chOff x="0" y="0"/>
            <a:chExt cx="1531900" cy="812800"/>
          </a:xfrm>
        </p:grpSpPr>
        <p:sp>
          <p:nvSpPr>
            <p:cNvPr id="8" name="Freeform 8"/>
            <p:cNvSpPr/>
            <p:nvPr/>
          </p:nvSpPr>
          <p:spPr>
            <a:xfrm>
              <a:off x="0" y="0"/>
              <a:ext cx="1531900" cy="812800"/>
            </a:xfrm>
            <a:custGeom>
              <a:avLst/>
              <a:gdLst/>
              <a:ahLst/>
              <a:cxnLst/>
              <a:rect l="l" t="t" r="r" b="b"/>
              <a:pathLst>
                <a:path w="1531900" h="812800">
                  <a:moveTo>
                    <a:pt x="67883" y="0"/>
                  </a:moveTo>
                  <a:lnTo>
                    <a:pt x="1464016" y="0"/>
                  </a:lnTo>
                  <a:cubicBezTo>
                    <a:pt x="1482020" y="0"/>
                    <a:pt x="1499286" y="7152"/>
                    <a:pt x="1512017" y="19883"/>
                  </a:cubicBezTo>
                  <a:cubicBezTo>
                    <a:pt x="1524748" y="32613"/>
                    <a:pt x="1531900" y="49879"/>
                    <a:pt x="1531900" y="67883"/>
                  </a:cubicBezTo>
                  <a:lnTo>
                    <a:pt x="1531900" y="744917"/>
                  </a:lnTo>
                  <a:cubicBezTo>
                    <a:pt x="1531900" y="782408"/>
                    <a:pt x="1501507" y="812800"/>
                    <a:pt x="1464016" y="812800"/>
                  </a:cubicBezTo>
                  <a:lnTo>
                    <a:pt x="67883" y="812800"/>
                  </a:lnTo>
                  <a:cubicBezTo>
                    <a:pt x="30392" y="812800"/>
                    <a:pt x="0" y="782408"/>
                    <a:pt x="0" y="744917"/>
                  </a:cubicBezTo>
                  <a:lnTo>
                    <a:pt x="0" y="67883"/>
                  </a:lnTo>
                  <a:cubicBezTo>
                    <a:pt x="0" y="30392"/>
                    <a:pt x="30392" y="0"/>
                    <a:pt x="67883" y="0"/>
                  </a:cubicBezTo>
                  <a:close/>
                </a:path>
              </a:pathLst>
            </a:custGeom>
            <a:solidFill>
              <a:srgbClr val="676DB6"/>
            </a:solidFill>
          </p:spPr>
          <p:txBody>
            <a:bodyPr/>
            <a:lstStyle/>
            <a:p>
              <a:endParaRPr lang="en-US"/>
            </a:p>
          </p:txBody>
        </p:sp>
        <p:sp>
          <p:nvSpPr>
            <p:cNvPr id="9" name="TextBox 9"/>
            <p:cNvSpPr txBox="1"/>
            <p:nvPr/>
          </p:nvSpPr>
          <p:spPr>
            <a:xfrm>
              <a:off x="0" y="-28575"/>
              <a:ext cx="1531900"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373024" y="4658847"/>
            <a:ext cx="10068114" cy="2680635"/>
          </a:xfrm>
          <a:custGeom>
            <a:avLst/>
            <a:gdLst/>
            <a:ahLst/>
            <a:cxnLst/>
            <a:rect l="l" t="t" r="r" b="b"/>
            <a:pathLst>
              <a:path w="10068114" h="2680635">
                <a:moveTo>
                  <a:pt x="0" y="0"/>
                </a:moveTo>
                <a:lnTo>
                  <a:pt x="10068114" y="0"/>
                </a:lnTo>
                <a:lnTo>
                  <a:pt x="10068114" y="2680635"/>
                </a:lnTo>
                <a:lnTo>
                  <a:pt x="0" y="2680635"/>
                </a:lnTo>
                <a:lnTo>
                  <a:pt x="0" y="0"/>
                </a:lnTo>
                <a:close/>
              </a:path>
            </a:pathLst>
          </a:custGeom>
          <a:blipFill>
            <a:blip r:embed="rId5"/>
            <a:stretch>
              <a:fillRect/>
            </a:stretch>
          </a:blipFill>
        </p:spPr>
        <p:txBody>
          <a:bodyPr/>
          <a:lstStyle/>
          <a:p>
            <a:endParaRPr lang="en-US"/>
          </a:p>
        </p:txBody>
      </p:sp>
      <p:sp>
        <p:nvSpPr>
          <p:cNvPr id="11" name="Freeform 11"/>
          <p:cNvSpPr/>
          <p:nvPr/>
        </p:nvSpPr>
        <p:spPr>
          <a:xfrm>
            <a:off x="12624482" y="3274698"/>
            <a:ext cx="3025680" cy="6134414"/>
          </a:xfrm>
          <a:custGeom>
            <a:avLst/>
            <a:gdLst/>
            <a:ahLst/>
            <a:cxnLst/>
            <a:rect l="l" t="t" r="r" b="b"/>
            <a:pathLst>
              <a:path w="3025680" h="6134414">
                <a:moveTo>
                  <a:pt x="0" y="0"/>
                </a:moveTo>
                <a:lnTo>
                  <a:pt x="3025680" y="0"/>
                </a:lnTo>
                <a:lnTo>
                  <a:pt x="3025680" y="6134414"/>
                </a:lnTo>
                <a:lnTo>
                  <a:pt x="0" y="6134414"/>
                </a:lnTo>
                <a:lnTo>
                  <a:pt x="0" y="0"/>
                </a:lnTo>
                <a:close/>
              </a:path>
            </a:pathLst>
          </a:custGeom>
          <a:blipFill>
            <a:blip r:embed="rId6"/>
            <a:stretch>
              <a:fillRect l="-6771" t="-3851" r="-22719"/>
            </a:stretch>
          </a:blipFill>
        </p:spPr>
        <p:txBody>
          <a:bodyPr/>
          <a:lstStyle/>
          <a:p>
            <a:endParaRPr lang="en-US"/>
          </a:p>
        </p:txBody>
      </p:sp>
      <p:sp>
        <p:nvSpPr>
          <p:cNvPr id="12" name="TextBox 12"/>
          <p:cNvSpPr txBox="1"/>
          <p:nvPr/>
        </p:nvSpPr>
        <p:spPr>
          <a:xfrm>
            <a:off x="1028700"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Challenges</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id="14" name="TextBox 14"/>
          <p:cNvSpPr txBox="1"/>
          <p:nvPr/>
        </p:nvSpPr>
        <p:spPr>
          <a:xfrm>
            <a:off x="1028700" y="1847804"/>
            <a:ext cx="15631845" cy="19672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Insufficient information on the neural network</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Claims the output shapes but cannot obtain those shapes with the given one kernel and maxpooling layer</a:t>
            </a:r>
          </a:p>
          <a:p>
            <a:pPr algn="l">
              <a:lnSpc>
                <a:spcPts val="3919"/>
              </a:lnSpc>
            </a:pPr>
            <a:endParaRPr lang="en-US" sz="2799">
              <a:solidFill>
                <a:srgbClr val="000000"/>
              </a:solidFill>
              <a:latin typeface="Canva Sans"/>
              <a:ea typeface="Canva Sans"/>
              <a:cs typeface="Canva Sans"/>
              <a:sym typeface="Canv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5816431" cy="3086100"/>
            <a:chOff x="0" y="0"/>
            <a:chExt cx="1531900" cy="812800"/>
          </a:xfrm>
        </p:grpSpPr>
        <p:sp>
          <p:nvSpPr>
            <p:cNvPr id="8" name="Freeform 8"/>
            <p:cNvSpPr/>
            <p:nvPr/>
          </p:nvSpPr>
          <p:spPr>
            <a:xfrm>
              <a:off x="0" y="0"/>
              <a:ext cx="1531900" cy="812800"/>
            </a:xfrm>
            <a:custGeom>
              <a:avLst/>
              <a:gdLst/>
              <a:ahLst/>
              <a:cxnLst/>
              <a:rect l="l" t="t" r="r" b="b"/>
              <a:pathLst>
                <a:path w="1531900" h="812800">
                  <a:moveTo>
                    <a:pt x="67883" y="0"/>
                  </a:moveTo>
                  <a:lnTo>
                    <a:pt x="1464016" y="0"/>
                  </a:lnTo>
                  <a:cubicBezTo>
                    <a:pt x="1482020" y="0"/>
                    <a:pt x="1499286" y="7152"/>
                    <a:pt x="1512017" y="19883"/>
                  </a:cubicBezTo>
                  <a:cubicBezTo>
                    <a:pt x="1524748" y="32613"/>
                    <a:pt x="1531900" y="49879"/>
                    <a:pt x="1531900" y="67883"/>
                  </a:cubicBezTo>
                  <a:lnTo>
                    <a:pt x="1531900" y="744917"/>
                  </a:lnTo>
                  <a:cubicBezTo>
                    <a:pt x="1531900" y="782408"/>
                    <a:pt x="1501507" y="812800"/>
                    <a:pt x="1464016" y="812800"/>
                  </a:cubicBezTo>
                  <a:lnTo>
                    <a:pt x="67883" y="812800"/>
                  </a:lnTo>
                  <a:cubicBezTo>
                    <a:pt x="30392" y="812800"/>
                    <a:pt x="0" y="782408"/>
                    <a:pt x="0" y="744917"/>
                  </a:cubicBezTo>
                  <a:lnTo>
                    <a:pt x="0" y="67883"/>
                  </a:lnTo>
                  <a:cubicBezTo>
                    <a:pt x="0" y="30392"/>
                    <a:pt x="30392" y="0"/>
                    <a:pt x="67883" y="0"/>
                  </a:cubicBezTo>
                  <a:close/>
                </a:path>
              </a:pathLst>
            </a:custGeom>
            <a:solidFill>
              <a:srgbClr val="676DB6"/>
            </a:solidFill>
          </p:spPr>
          <p:txBody>
            <a:bodyPr/>
            <a:lstStyle/>
            <a:p>
              <a:endParaRPr lang="en-US"/>
            </a:p>
          </p:txBody>
        </p:sp>
        <p:sp>
          <p:nvSpPr>
            <p:cNvPr id="9" name="TextBox 9"/>
            <p:cNvSpPr txBox="1"/>
            <p:nvPr/>
          </p:nvSpPr>
          <p:spPr>
            <a:xfrm>
              <a:off x="0" y="-28575"/>
              <a:ext cx="1531900"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7226343" y="3178402"/>
            <a:ext cx="5531524" cy="6526323"/>
          </a:xfrm>
          <a:custGeom>
            <a:avLst/>
            <a:gdLst/>
            <a:ahLst/>
            <a:cxnLst/>
            <a:rect l="l" t="t" r="r" b="b"/>
            <a:pathLst>
              <a:path w="5531524" h="6526323">
                <a:moveTo>
                  <a:pt x="0" y="0"/>
                </a:moveTo>
                <a:lnTo>
                  <a:pt x="5531524" y="0"/>
                </a:lnTo>
                <a:lnTo>
                  <a:pt x="5531524" y="6526324"/>
                </a:lnTo>
                <a:lnTo>
                  <a:pt x="0" y="6526324"/>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028700"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Challenges</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
        <p:nvSpPr>
          <p:cNvPr id="13" name="TextBox 13"/>
          <p:cNvSpPr txBox="1"/>
          <p:nvPr/>
        </p:nvSpPr>
        <p:spPr>
          <a:xfrm>
            <a:off x="1028700" y="1847804"/>
            <a:ext cx="15631845" cy="14719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Inadequate computer resources</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Batch size of 2500 was used in the paper. </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Tried with two T4 GPUs.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6293782" cy="3086100"/>
            <a:chOff x="0" y="0"/>
            <a:chExt cx="4291366" cy="812800"/>
          </a:xfrm>
        </p:grpSpPr>
        <p:sp>
          <p:nvSpPr>
            <p:cNvPr id="8" name="Freeform 8"/>
            <p:cNvSpPr/>
            <p:nvPr/>
          </p:nvSpPr>
          <p:spPr>
            <a:xfrm>
              <a:off x="0" y="0"/>
              <a:ext cx="4291366" cy="812800"/>
            </a:xfrm>
            <a:custGeom>
              <a:avLst/>
              <a:gdLst/>
              <a:ahLst/>
              <a:cxnLst/>
              <a:rect l="l" t="t" r="r" b="b"/>
              <a:pathLst>
                <a:path w="4291366" h="812800">
                  <a:moveTo>
                    <a:pt x="24232" y="0"/>
                  </a:moveTo>
                  <a:lnTo>
                    <a:pt x="4267134" y="0"/>
                  </a:lnTo>
                  <a:cubicBezTo>
                    <a:pt x="4280517" y="0"/>
                    <a:pt x="4291366" y="10849"/>
                    <a:pt x="4291366" y="24232"/>
                  </a:cubicBezTo>
                  <a:lnTo>
                    <a:pt x="4291366" y="788568"/>
                  </a:lnTo>
                  <a:cubicBezTo>
                    <a:pt x="4291366" y="801951"/>
                    <a:pt x="4280517" y="812800"/>
                    <a:pt x="4267134" y="812800"/>
                  </a:cubicBezTo>
                  <a:lnTo>
                    <a:pt x="24232" y="812800"/>
                  </a:lnTo>
                  <a:cubicBezTo>
                    <a:pt x="10849" y="812800"/>
                    <a:pt x="0" y="801951"/>
                    <a:pt x="0" y="788568"/>
                  </a:cubicBezTo>
                  <a:lnTo>
                    <a:pt x="0" y="24232"/>
                  </a:lnTo>
                  <a:cubicBezTo>
                    <a:pt x="0" y="10849"/>
                    <a:pt x="10849" y="0"/>
                    <a:pt x="24232" y="0"/>
                  </a:cubicBezTo>
                  <a:close/>
                </a:path>
              </a:pathLst>
            </a:custGeom>
            <a:solidFill>
              <a:srgbClr val="676DB6"/>
            </a:solidFill>
          </p:spPr>
          <p:txBody>
            <a:bodyPr/>
            <a:lstStyle/>
            <a:p>
              <a:endParaRPr lang="en-US"/>
            </a:p>
          </p:txBody>
        </p:sp>
        <p:sp>
          <p:nvSpPr>
            <p:cNvPr id="9" name="TextBox 9"/>
            <p:cNvSpPr txBox="1"/>
            <p:nvPr/>
          </p:nvSpPr>
          <p:spPr>
            <a:xfrm>
              <a:off x="0" y="-28575"/>
              <a:ext cx="4291366" cy="841375"/>
            </a:xfrm>
            <a:prstGeom prst="rect">
              <a:avLst/>
            </a:prstGeom>
          </p:spPr>
          <p:txBody>
            <a:bodyPr lIns="50800" tIns="50800" rIns="50800" bIns="50800" rtlCol="0" anchor="ctr"/>
            <a:lstStyle/>
            <a:p>
              <a:pPr algn="ctr">
                <a:lnSpc>
                  <a:spcPts val="2235"/>
                </a:lnSpc>
              </a:pPr>
              <a:endParaRPr/>
            </a:p>
          </p:txBody>
        </p:sp>
      </p:grpSp>
      <p:sp>
        <p:nvSpPr>
          <p:cNvPr id="10" name="TextBox 10"/>
          <p:cNvSpPr txBox="1"/>
          <p:nvPr/>
        </p:nvSpPr>
        <p:spPr>
          <a:xfrm>
            <a:off x="1028700" y="1847804"/>
            <a:ext cx="15631845" cy="64249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Hilbert Huang Transform</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Emperical Mode Decomposition- Decomposes a signal into Intrinsic Modes defined by Intrinsic Mode</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ECG signals are non-linear and non-stationary</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Need to extract characteristic components of underlying biological processes</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EMD is fully adaptive, unsupervised and data-driven</a:t>
            </a:r>
          </a:p>
          <a:p>
            <a:pPr marL="1813558" lvl="3" indent="-453390" algn="l">
              <a:lnSpc>
                <a:spcPts val="3919"/>
              </a:lnSpc>
              <a:buFont typeface="Arial"/>
              <a:buChar char="￭"/>
            </a:pPr>
            <a:r>
              <a:rPr lang="en-US" sz="2799">
                <a:solidFill>
                  <a:srgbClr val="000000"/>
                </a:solidFill>
                <a:latin typeface="Canva Sans"/>
                <a:ea typeface="Canva Sans"/>
                <a:cs typeface="Canva Sans"/>
                <a:sym typeface="Canva Sans"/>
              </a:rPr>
              <a:t>Consider oscillations locally and separate data into locally non-overlapping time-scale components</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Hilbert Transform- to construct a unique analytic signal from a given real signal so</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that instantaneous amplitude and frequency can be analyzed</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Fourier has a </a:t>
            </a:r>
            <a:r>
              <a:rPr lang="en-US" sz="2799" b="1">
                <a:solidFill>
                  <a:srgbClr val="000000"/>
                </a:solidFill>
                <a:latin typeface="Canva Sans Bold"/>
                <a:ea typeface="Canva Sans Bold"/>
                <a:cs typeface="Canva Sans Bold"/>
                <a:sym typeface="Canva Sans Bold"/>
              </a:rPr>
              <a:t>constant amplitude and frequency for each sinusoid</a:t>
            </a:r>
            <a:r>
              <a:rPr lang="en-US" sz="2799">
                <a:solidFill>
                  <a:srgbClr val="000000"/>
                </a:solidFill>
                <a:latin typeface="Canva Sans"/>
                <a:ea typeface="Canva Sans"/>
                <a:cs typeface="Canva Sans"/>
                <a:sym typeface="Canva Sans"/>
              </a:rPr>
              <a:t>.</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HHT has a </a:t>
            </a:r>
            <a:r>
              <a:rPr lang="en-US" sz="2799" b="1">
                <a:solidFill>
                  <a:srgbClr val="000000"/>
                </a:solidFill>
                <a:latin typeface="Canva Sans Bold"/>
                <a:ea typeface="Canva Sans Bold"/>
                <a:cs typeface="Canva Sans Bold"/>
                <a:sym typeface="Canva Sans Bold"/>
              </a:rPr>
              <a:t>time-varying amplitude and frequency</a:t>
            </a:r>
          </a:p>
          <a:p>
            <a:pPr algn="l">
              <a:lnSpc>
                <a:spcPts val="3919"/>
              </a:lnSpc>
            </a:pPr>
            <a:endParaRPr lang="en-US" sz="2799" b="1">
              <a:solidFill>
                <a:srgbClr val="000000"/>
              </a:solidFill>
              <a:latin typeface="Canva Sans Bold"/>
              <a:ea typeface="Canva Sans Bold"/>
              <a:cs typeface="Canva Sans Bold"/>
              <a:sym typeface="Canva Sans Bold"/>
            </a:endParaRPr>
          </a:p>
        </p:txBody>
      </p:sp>
      <p:sp>
        <p:nvSpPr>
          <p:cNvPr id="11" name="TextBox 11"/>
          <p:cNvSpPr txBox="1"/>
          <p:nvPr/>
        </p:nvSpPr>
        <p:spPr>
          <a:xfrm>
            <a:off x="0" y="359147"/>
            <a:ext cx="14833160"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Possible Improvement</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
        <p:nvSpPr>
          <p:cNvPr id="13" name="TextBox 13"/>
          <p:cNvSpPr txBox="1"/>
          <p:nvPr/>
        </p:nvSpPr>
        <p:spPr>
          <a:xfrm>
            <a:off x="3530279" y="8225109"/>
            <a:ext cx="5437871" cy="1597395"/>
          </a:xfrm>
          <a:prstGeom prst="rect">
            <a:avLst/>
          </a:prstGeom>
        </p:spPr>
        <p:txBody>
          <a:bodyPr lIns="0" tIns="0" rIns="0" bIns="0" rtlCol="0" anchor="t">
            <a:spAutoFit/>
          </a:bodyPr>
          <a:lstStyle/>
          <a:p>
            <a:pPr algn="ctr">
              <a:lnSpc>
                <a:spcPts val="3400"/>
              </a:lnSpc>
            </a:pPr>
            <a:r>
              <a:rPr lang="en-US" sz="2429">
                <a:solidFill>
                  <a:srgbClr val="004C66"/>
                </a:solidFill>
                <a:latin typeface="Canva Sans"/>
                <a:ea typeface="Canva Sans"/>
                <a:cs typeface="Canva Sans"/>
                <a:sym typeface="Canva Sans"/>
              </a:rPr>
              <a:t>One possible Enhancement</a:t>
            </a:r>
          </a:p>
          <a:p>
            <a:pPr algn="ctr">
              <a:lnSpc>
                <a:spcPts val="3144"/>
              </a:lnSpc>
            </a:pPr>
            <a:r>
              <a:rPr lang="en-US" sz="2245">
                <a:solidFill>
                  <a:srgbClr val="000000"/>
                </a:solidFill>
                <a:latin typeface="Canva Sans"/>
                <a:ea typeface="Canva Sans"/>
                <a:cs typeface="Canva Sans"/>
                <a:sym typeface="Canva Sans"/>
              </a:rPr>
              <a:t>Hilbert Transform applied on EMD IMFs</a:t>
            </a:r>
          </a:p>
          <a:p>
            <a:pPr algn="ctr">
              <a:lnSpc>
                <a:spcPts val="3144"/>
              </a:lnSpc>
            </a:pPr>
            <a:endParaRPr lang="en-US" sz="2245">
              <a:solidFill>
                <a:srgbClr val="000000"/>
              </a:solidFill>
              <a:latin typeface="Canva Sans"/>
              <a:ea typeface="Canva Sans"/>
              <a:cs typeface="Canva Sans"/>
              <a:sym typeface="Canva Sans"/>
            </a:endParaRPr>
          </a:p>
          <a:p>
            <a:pPr algn="ctr">
              <a:lnSpc>
                <a:spcPts val="3208"/>
              </a:lnSpc>
            </a:pPr>
            <a:endParaRPr lang="en-US" sz="2245">
              <a:solidFill>
                <a:srgbClr val="000000"/>
              </a:solidFill>
              <a:latin typeface="Canva Sans"/>
              <a:ea typeface="Canva Sans"/>
              <a:cs typeface="Canva Sans"/>
              <a:sym typeface="Canva Sans"/>
            </a:endParaRPr>
          </a:p>
        </p:txBody>
      </p:sp>
      <p:grpSp>
        <p:nvGrpSpPr>
          <p:cNvPr id="14" name="Group 14"/>
          <p:cNvGrpSpPr/>
          <p:nvPr/>
        </p:nvGrpSpPr>
        <p:grpSpPr>
          <a:xfrm>
            <a:off x="2760792" y="7851011"/>
            <a:ext cx="6976845" cy="1708914"/>
            <a:chOff x="0" y="0"/>
            <a:chExt cx="3427338" cy="839495"/>
          </a:xfrm>
        </p:grpSpPr>
        <p:sp>
          <p:nvSpPr>
            <p:cNvPr id="15" name="Freeform 15"/>
            <p:cNvSpPr/>
            <p:nvPr/>
          </p:nvSpPr>
          <p:spPr>
            <a:xfrm>
              <a:off x="0" y="0"/>
              <a:ext cx="3427338" cy="839495"/>
            </a:xfrm>
            <a:custGeom>
              <a:avLst/>
              <a:gdLst/>
              <a:ahLst/>
              <a:cxnLst/>
              <a:rect l="l" t="t" r="r" b="b"/>
              <a:pathLst>
                <a:path w="3427338" h="839495">
                  <a:moveTo>
                    <a:pt x="56593" y="0"/>
                  </a:moveTo>
                  <a:lnTo>
                    <a:pt x="3370745" y="0"/>
                  </a:lnTo>
                  <a:cubicBezTo>
                    <a:pt x="3385755" y="0"/>
                    <a:pt x="3400149" y="5962"/>
                    <a:pt x="3410762" y="16576"/>
                  </a:cubicBezTo>
                  <a:cubicBezTo>
                    <a:pt x="3421376" y="27189"/>
                    <a:pt x="3427338" y="41583"/>
                    <a:pt x="3427338" y="56593"/>
                  </a:cubicBezTo>
                  <a:lnTo>
                    <a:pt x="3427338" y="782902"/>
                  </a:lnTo>
                  <a:cubicBezTo>
                    <a:pt x="3427338" y="814158"/>
                    <a:pt x="3402001" y="839495"/>
                    <a:pt x="3370745" y="839495"/>
                  </a:cubicBezTo>
                  <a:lnTo>
                    <a:pt x="56593" y="839495"/>
                  </a:lnTo>
                  <a:cubicBezTo>
                    <a:pt x="25337" y="839495"/>
                    <a:pt x="0" y="814158"/>
                    <a:pt x="0" y="782902"/>
                  </a:cubicBezTo>
                  <a:lnTo>
                    <a:pt x="0" y="56593"/>
                  </a:lnTo>
                  <a:cubicBezTo>
                    <a:pt x="0" y="25337"/>
                    <a:pt x="25337" y="0"/>
                    <a:pt x="56593" y="0"/>
                  </a:cubicBezTo>
                  <a:close/>
                </a:path>
              </a:pathLst>
            </a:custGeom>
            <a:solidFill>
              <a:srgbClr val="000000">
                <a:alpha val="0"/>
              </a:srgbClr>
            </a:solidFill>
            <a:ln w="57150" cap="rnd">
              <a:solidFill>
                <a:srgbClr val="AB3B3C"/>
              </a:solidFill>
              <a:prstDash val="solid"/>
              <a:round/>
            </a:ln>
          </p:spPr>
          <p:txBody>
            <a:bodyPr/>
            <a:lstStyle/>
            <a:p>
              <a:endParaRPr lang="en-US"/>
            </a:p>
          </p:txBody>
        </p:sp>
        <p:sp>
          <p:nvSpPr>
            <p:cNvPr id="16" name="TextBox 16"/>
            <p:cNvSpPr txBox="1"/>
            <p:nvPr/>
          </p:nvSpPr>
          <p:spPr>
            <a:xfrm>
              <a:off x="0" y="-38100"/>
              <a:ext cx="3427338" cy="877595"/>
            </a:xfrm>
            <a:prstGeom prst="rect">
              <a:avLst/>
            </a:prstGeom>
          </p:spPr>
          <p:txBody>
            <a:bodyPr lIns="27236" tIns="27236" rIns="27236" bIns="27236" rtlCol="0" anchor="ctr"/>
            <a:lstStyle/>
            <a:p>
              <a:pPr algn="ctr">
                <a:lnSpc>
                  <a:spcPts val="279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6293782" cy="3086100"/>
            <a:chOff x="0" y="0"/>
            <a:chExt cx="4291366" cy="812800"/>
          </a:xfrm>
        </p:grpSpPr>
        <p:sp>
          <p:nvSpPr>
            <p:cNvPr id="8" name="Freeform 8"/>
            <p:cNvSpPr/>
            <p:nvPr/>
          </p:nvSpPr>
          <p:spPr>
            <a:xfrm>
              <a:off x="0" y="0"/>
              <a:ext cx="4291366" cy="812800"/>
            </a:xfrm>
            <a:custGeom>
              <a:avLst/>
              <a:gdLst/>
              <a:ahLst/>
              <a:cxnLst/>
              <a:rect l="l" t="t" r="r" b="b"/>
              <a:pathLst>
                <a:path w="4291366" h="812800">
                  <a:moveTo>
                    <a:pt x="24232" y="0"/>
                  </a:moveTo>
                  <a:lnTo>
                    <a:pt x="4267134" y="0"/>
                  </a:lnTo>
                  <a:cubicBezTo>
                    <a:pt x="4280517" y="0"/>
                    <a:pt x="4291366" y="10849"/>
                    <a:pt x="4291366" y="24232"/>
                  </a:cubicBezTo>
                  <a:lnTo>
                    <a:pt x="4291366" y="788568"/>
                  </a:lnTo>
                  <a:cubicBezTo>
                    <a:pt x="4291366" y="801951"/>
                    <a:pt x="4280517" y="812800"/>
                    <a:pt x="4267134" y="812800"/>
                  </a:cubicBezTo>
                  <a:lnTo>
                    <a:pt x="24232" y="812800"/>
                  </a:lnTo>
                  <a:cubicBezTo>
                    <a:pt x="10849" y="812800"/>
                    <a:pt x="0" y="801951"/>
                    <a:pt x="0" y="788568"/>
                  </a:cubicBezTo>
                  <a:lnTo>
                    <a:pt x="0" y="24232"/>
                  </a:lnTo>
                  <a:cubicBezTo>
                    <a:pt x="0" y="10849"/>
                    <a:pt x="10849" y="0"/>
                    <a:pt x="24232" y="0"/>
                  </a:cubicBezTo>
                  <a:close/>
                </a:path>
              </a:pathLst>
            </a:custGeom>
            <a:solidFill>
              <a:srgbClr val="676DB6"/>
            </a:solidFill>
          </p:spPr>
          <p:txBody>
            <a:bodyPr/>
            <a:lstStyle/>
            <a:p>
              <a:endParaRPr lang="en-US"/>
            </a:p>
          </p:txBody>
        </p:sp>
        <p:sp>
          <p:nvSpPr>
            <p:cNvPr id="9" name="TextBox 9"/>
            <p:cNvSpPr txBox="1"/>
            <p:nvPr/>
          </p:nvSpPr>
          <p:spPr>
            <a:xfrm>
              <a:off x="0" y="-28575"/>
              <a:ext cx="4291366"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6312242" y="1852008"/>
            <a:ext cx="5318272" cy="3510060"/>
          </a:xfrm>
          <a:custGeom>
            <a:avLst/>
            <a:gdLst/>
            <a:ahLst/>
            <a:cxnLst/>
            <a:rect l="l" t="t" r="r" b="b"/>
            <a:pathLst>
              <a:path w="5318272" h="3510060">
                <a:moveTo>
                  <a:pt x="0" y="0"/>
                </a:moveTo>
                <a:lnTo>
                  <a:pt x="5318272" y="0"/>
                </a:lnTo>
                <a:lnTo>
                  <a:pt x="5318272" y="3510060"/>
                </a:lnTo>
                <a:lnTo>
                  <a:pt x="0" y="3510060"/>
                </a:lnTo>
                <a:lnTo>
                  <a:pt x="0" y="0"/>
                </a:lnTo>
                <a:close/>
              </a:path>
            </a:pathLst>
          </a:custGeom>
          <a:blipFill>
            <a:blip r:embed="rId5"/>
            <a:stretch>
              <a:fillRect/>
            </a:stretch>
          </a:blipFill>
        </p:spPr>
        <p:txBody>
          <a:bodyPr/>
          <a:lstStyle/>
          <a:p>
            <a:endParaRPr lang="en-US"/>
          </a:p>
        </p:txBody>
      </p:sp>
      <p:sp>
        <p:nvSpPr>
          <p:cNvPr id="11" name="Freeform 11"/>
          <p:cNvSpPr/>
          <p:nvPr/>
        </p:nvSpPr>
        <p:spPr>
          <a:xfrm>
            <a:off x="281633" y="1852008"/>
            <a:ext cx="5406380" cy="3649307"/>
          </a:xfrm>
          <a:custGeom>
            <a:avLst/>
            <a:gdLst/>
            <a:ahLst/>
            <a:cxnLst/>
            <a:rect l="l" t="t" r="r" b="b"/>
            <a:pathLst>
              <a:path w="5406380" h="3649307">
                <a:moveTo>
                  <a:pt x="0" y="0"/>
                </a:moveTo>
                <a:lnTo>
                  <a:pt x="5406380" y="0"/>
                </a:lnTo>
                <a:lnTo>
                  <a:pt x="5406380" y="3649307"/>
                </a:lnTo>
                <a:lnTo>
                  <a:pt x="0" y="3649307"/>
                </a:lnTo>
                <a:lnTo>
                  <a:pt x="0" y="0"/>
                </a:lnTo>
                <a:close/>
              </a:path>
            </a:pathLst>
          </a:custGeom>
          <a:blipFill>
            <a:blip r:embed="rId6"/>
            <a:stretch>
              <a:fillRect/>
            </a:stretch>
          </a:blipFill>
        </p:spPr>
        <p:txBody>
          <a:bodyPr/>
          <a:lstStyle/>
          <a:p>
            <a:endParaRPr lang="en-US"/>
          </a:p>
        </p:txBody>
      </p:sp>
      <p:sp>
        <p:nvSpPr>
          <p:cNvPr id="12" name="Freeform 12"/>
          <p:cNvSpPr/>
          <p:nvPr/>
        </p:nvSpPr>
        <p:spPr>
          <a:xfrm>
            <a:off x="12599108" y="1954285"/>
            <a:ext cx="5105292" cy="3407782"/>
          </a:xfrm>
          <a:custGeom>
            <a:avLst/>
            <a:gdLst/>
            <a:ahLst/>
            <a:cxnLst/>
            <a:rect l="l" t="t" r="r" b="b"/>
            <a:pathLst>
              <a:path w="5105292" h="3407782">
                <a:moveTo>
                  <a:pt x="0" y="0"/>
                </a:moveTo>
                <a:lnTo>
                  <a:pt x="5105292" y="0"/>
                </a:lnTo>
                <a:lnTo>
                  <a:pt x="5105292" y="3407783"/>
                </a:lnTo>
                <a:lnTo>
                  <a:pt x="0" y="3407783"/>
                </a:lnTo>
                <a:lnTo>
                  <a:pt x="0" y="0"/>
                </a:lnTo>
                <a:close/>
              </a:path>
            </a:pathLst>
          </a:custGeom>
          <a:blipFill>
            <a:blip r:embed="rId7"/>
            <a:stretch>
              <a:fillRect/>
            </a:stretch>
          </a:blipFill>
        </p:spPr>
        <p:txBody>
          <a:bodyPr/>
          <a:lstStyle/>
          <a:p>
            <a:endParaRPr lang="en-US"/>
          </a:p>
        </p:txBody>
      </p:sp>
      <p:sp>
        <p:nvSpPr>
          <p:cNvPr id="13" name="Freeform 13"/>
          <p:cNvSpPr/>
          <p:nvPr/>
        </p:nvSpPr>
        <p:spPr>
          <a:xfrm>
            <a:off x="281633" y="6075625"/>
            <a:ext cx="5406380" cy="3608759"/>
          </a:xfrm>
          <a:custGeom>
            <a:avLst/>
            <a:gdLst/>
            <a:ahLst/>
            <a:cxnLst/>
            <a:rect l="l" t="t" r="r" b="b"/>
            <a:pathLst>
              <a:path w="5406380" h="3608759">
                <a:moveTo>
                  <a:pt x="0" y="0"/>
                </a:moveTo>
                <a:lnTo>
                  <a:pt x="5406380" y="0"/>
                </a:lnTo>
                <a:lnTo>
                  <a:pt x="5406380" y="3608759"/>
                </a:lnTo>
                <a:lnTo>
                  <a:pt x="0" y="3608759"/>
                </a:lnTo>
                <a:lnTo>
                  <a:pt x="0" y="0"/>
                </a:lnTo>
                <a:close/>
              </a:path>
            </a:pathLst>
          </a:custGeom>
          <a:blipFill>
            <a:blip r:embed="rId8"/>
            <a:stretch>
              <a:fillRect/>
            </a:stretch>
          </a:blipFill>
        </p:spPr>
        <p:txBody>
          <a:bodyPr/>
          <a:lstStyle/>
          <a:p>
            <a:endParaRPr lang="en-US"/>
          </a:p>
        </p:txBody>
      </p:sp>
      <p:sp>
        <p:nvSpPr>
          <p:cNvPr id="14" name="Freeform 14"/>
          <p:cNvSpPr/>
          <p:nvPr/>
        </p:nvSpPr>
        <p:spPr>
          <a:xfrm>
            <a:off x="6312242" y="5971668"/>
            <a:ext cx="5409880" cy="3611095"/>
          </a:xfrm>
          <a:custGeom>
            <a:avLst/>
            <a:gdLst/>
            <a:ahLst/>
            <a:cxnLst/>
            <a:rect l="l" t="t" r="r" b="b"/>
            <a:pathLst>
              <a:path w="5409880" h="3611095">
                <a:moveTo>
                  <a:pt x="0" y="0"/>
                </a:moveTo>
                <a:lnTo>
                  <a:pt x="5409880" y="0"/>
                </a:lnTo>
                <a:lnTo>
                  <a:pt x="5409880" y="3611095"/>
                </a:lnTo>
                <a:lnTo>
                  <a:pt x="0" y="3611095"/>
                </a:lnTo>
                <a:lnTo>
                  <a:pt x="0" y="0"/>
                </a:lnTo>
                <a:close/>
              </a:path>
            </a:pathLst>
          </a:custGeom>
          <a:blipFill>
            <a:blip r:embed="rId9"/>
            <a:stretch>
              <a:fillRect/>
            </a:stretch>
          </a:blipFill>
        </p:spPr>
        <p:txBody>
          <a:bodyPr/>
          <a:lstStyle/>
          <a:p>
            <a:endParaRPr lang="en-US"/>
          </a:p>
        </p:txBody>
      </p:sp>
      <p:sp>
        <p:nvSpPr>
          <p:cNvPr id="15" name="TextBox 15"/>
          <p:cNvSpPr txBox="1"/>
          <p:nvPr/>
        </p:nvSpPr>
        <p:spPr>
          <a:xfrm>
            <a:off x="0" y="359147"/>
            <a:ext cx="14833160"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Possible Improvement</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6293782" cy="3086100"/>
            <a:chOff x="0" y="0"/>
            <a:chExt cx="4291366" cy="812800"/>
          </a:xfrm>
        </p:grpSpPr>
        <p:sp>
          <p:nvSpPr>
            <p:cNvPr id="8" name="Freeform 8"/>
            <p:cNvSpPr/>
            <p:nvPr/>
          </p:nvSpPr>
          <p:spPr>
            <a:xfrm>
              <a:off x="0" y="0"/>
              <a:ext cx="4291366" cy="812800"/>
            </a:xfrm>
            <a:custGeom>
              <a:avLst/>
              <a:gdLst/>
              <a:ahLst/>
              <a:cxnLst/>
              <a:rect l="l" t="t" r="r" b="b"/>
              <a:pathLst>
                <a:path w="4291366" h="812800">
                  <a:moveTo>
                    <a:pt x="24232" y="0"/>
                  </a:moveTo>
                  <a:lnTo>
                    <a:pt x="4267134" y="0"/>
                  </a:lnTo>
                  <a:cubicBezTo>
                    <a:pt x="4280517" y="0"/>
                    <a:pt x="4291366" y="10849"/>
                    <a:pt x="4291366" y="24232"/>
                  </a:cubicBezTo>
                  <a:lnTo>
                    <a:pt x="4291366" y="788568"/>
                  </a:lnTo>
                  <a:cubicBezTo>
                    <a:pt x="4291366" y="801951"/>
                    <a:pt x="4280517" y="812800"/>
                    <a:pt x="4267134" y="812800"/>
                  </a:cubicBezTo>
                  <a:lnTo>
                    <a:pt x="24232" y="812800"/>
                  </a:lnTo>
                  <a:cubicBezTo>
                    <a:pt x="10849" y="812800"/>
                    <a:pt x="0" y="801951"/>
                    <a:pt x="0" y="788568"/>
                  </a:cubicBezTo>
                  <a:lnTo>
                    <a:pt x="0" y="24232"/>
                  </a:lnTo>
                  <a:cubicBezTo>
                    <a:pt x="0" y="10849"/>
                    <a:pt x="10849" y="0"/>
                    <a:pt x="24232" y="0"/>
                  </a:cubicBezTo>
                  <a:close/>
                </a:path>
              </a:pathLst>
            </a:custGeom>
            <a:solidFill>
              <a:srgbClr val="676DB6"/>
            </a:solidFill>
          </p:spPr>
          <p:txBody>
            <a:bodyPr/>
            <a:lstStyle/>
            <a:p>
              <a:endParaRPr lang="en-US"/>
            </a:p>
          </p:txBody>
        </p:sp>
        <p:sp>
          <p:nvSpPr>
            <p:cNvPr id="9" name="TextBox 9"/>
            <p:cNvSpPr txBox="1"/>
            <p:nvPr/>
          </p:nvSpPr>
          <p:spPr>
            <a:xfrm>
              <a:off x="0" y="-28575"/>
              <a:ext cx="4291366"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2767478" y="3976959"/>
            <a:ext cx="11263330" cy="6089059"/>
          </a:xfrm>
          <a:custGeom>
            <a:avLst/>
            <a:gdLst/>
            <a:ahLst/>
            <a:cxnLst/>
            <a:rect l="l" t="t" r="r" b="b"/>
            <a:pathLst>
              <a:path w="11263330" h="6089059">
                <a:moveTo>
                  <a:pt x="0" y="0"/>
                </a:moveTo>
                <a:lnTo>
                  <a:pt x="11263330" y="0"/>
                </a:lnTo>
                <a:lnTo>
                  <a:pt x="11263330" y="6089059"/>
                </a:lnTo>
                <a:lnTo>
                  <a:pt x="0" y="6089059"/>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028700" y="1847804"/>
            <a:ext cx="15631845" cy="19672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But, estimating envelopes: over-sampling and cubic splines are costly. </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Therefore, while it may provide accurate predictions, the model would require significant training and inference time.</a:t>
            </a:r>
          </a:p>
          <a:p>
            <a:pPr algn="l">
              <a:lnSpc>
                <a:spcPts val="3919"/>
              </a:lnSpc>
            </a:pPr>
            <a:endParaRPr lang="en-US" sz="2799">
              <a:solidFill>
                <a:srgbClr val="000000"/>
              </a:solidFill>
              <a:latin typeface="Canva Sans"/>
              <a:ea typeface="Canva Sans"/>
              <a:cs typeface="Canva Sans"/>
              <a:sym typeface="Canva Sans"/>
            </a:endParaRPr>
          </a:p>
        </p:txBody>
      </p:sp>
      <p:sp>
        <p:nvSpPr>
          <p:cNvPr id="12" name="TextBox 12"/>
          <p:cNvSpPr txBox="1"/>
          <p:nvPr/>
        </p:nvSpPr>
        <p:spPr>
          <a:xfrm>
            <a:off x="0" y="359147"/>
            <a:ext cx="14833160"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Possible Improvement</a:t>
            </a:r>
          </a:p>
        </p:txBody>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6293782" cy="3086100"/>
            <a:chOff x="0" y="0"/>
            <a:chExt cx="4291366" cy="812800"/>
          </a:xfrm>
        </p:grpSpPr>
        <p:sp>
          <p:nvSpPr>
            <p:cNvPr id="8" name="Freeform 8"/>
            <p:cNvSpPr/>
            <p:nvPr/>
          </p:nvSpPr>
          <p:spPr>
            <a:xfrm>
              <a:off x="0" y="0"/>
              <a:ext cx="4291366" cy="812800"/>
            </a:xfrm>
            <a:custGeom>
              <a:avLst/>
              <a:gdLst/>
              <a:ahLst/>
              <a:cxnLst/>
              <a:rect l="l" t="t" r="r" b="b"/>
              <a:pathLst>
                <a:path w="4291366" h="812800">
                  <a:moveTo>
                    <a:pt x="24232" y="0"/>
                  </a:moveTo>
                  <a:lnTo>
                    <a:pt x="4267134" y="0"/>
                  </a:lnTo>
                  <a:cubicBezTo>
                    <a:pt x="4280517" y="0"/>
                    <a:pt x="4291366" y="10849"/>
                    <a:pt x="4291366" y="24232"/>
                  </a:cubicBezTo>
                  <a:lnTo>
                    <a:pt x="4291366" y="788568"/>
                  </a:lnTo>
                  <a:cubicBezTo>
                    <a:pt x="4291366" y="801951"/>
                    <a:pt x="4280517" y="812800"/>
                    <a:pt x="4267134" y="812800"/>
                  </a:cubicBezTo>
                  <a:lnTo>
                    <a:pt x="24232" y="812800"/>
                  </a:lnTo>
                  <a:cubicBezTo>
                    <a:pt x="10849" y="812800"/>
                    <a:pt x="0" y="801951"/>
                    <a:pt x="0" y="788568"/>
                  </a:cubicBezTo>
                  <a:lnTo>
                    <a:pt x="0" y="24232"/>
                  </a:lnTo>
                  <a:cubicBezTo>
                    <a:pt x="0" y="10849"/>
                    <a:pt x="10849" y="0"/>
                    <a:pt x="24232" y="0"/>
                  </a:cubicBezTo>
                  <a:close/>
                </a:path>
              </a:pathLst>
            </a:custGeom>
            <a:solidFill>
              <a:srgbClr val="676DB6"/>
            </a:solidFill>
          </p:spPr>
          <p:txBody>
            <a:bodyPr/>
            <a:lstStyle/>
            <a:p>
              <a:endParaRPr lang="en-US"/>
            </a:p>
          </p:txBody>
        </p:sp>
        <p:sp>
          <p:nvSpPr>
            <p:cNvPr id="9" name="TextBox 9"/>
            <p:cNvSpPr txBox="1"/>
            <p:nvPr/>
          </p:nvSpPr>
          <p:spPr>
            <a:xfrm>
              <a:off x="0" y="-28575"/>
              <a:ext cx="4291366"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867650" y="3691451"/>
            <a:ext cx="5872869" cy="4386963"/>
          </a:xfrm>
          <a:custGeom>
            <a:avLst/>
            <a:gdLst/>
            <a:ahLst/>
            <a:cxnLst/>
            <a:rect l="l" t="t" r="r" b="b"/>
            <a:pathLst>
              <a:path w="5872869" h="4386963">
                <a:moveTo>
                  <a:pt x="0" y="0"/>
                </a:moveTo>
                <a:lnTo>
                  <a:pt x="5872869" y="0"/>
                </a:lnTo>
                <a:lnTo>
                  <a:pt x="5872869" y="4386962"/>
                </a:lnTo>
                <a:lnTo>
                  <a:pt x="0" y="4386962"/>
                </a:lnTo>
                <a:lnTo>
                  <a:pt x="0" y="0"/>
                </a:lnTo>
                <a:close/>
              </a:path>
            </a:pathLst>
          </a:custGeom>
          <a:blipFill>
            <a:blip r:embed="rId5"/>
            <a:stretch>
              <a:fillRect/>
            </a:stretch>
          </a:blipFill>
        </p:spPr>
        <p:txBody>
          <a:bodyPr/>
          <a:lstStyle/>
          <a:p>
            <a:endParaRPr lang="en-US"/>
          </a:p>
        </p:txBody>
      </p:sp>
      <p:sp>
        <p:nvSpPr>
          <p:cNvPr id="11" name="Freeform 11"/>
          <p:cNvSpPr/>
          <p:nvPr/>
        </p:nvSpPr>
        <p:spPr>
          <a:xfrm>
            <a:off x="8453464" y="4046600"/>
            <a:ext cx="8805836" cy="3676664"/>
          </a:xfrm>
          <a:custGeom>
            <a:avLst/>
            <a:gdLst/>
            <a:ahLst/>
            <a:cxnLst/>
            <a:rect l="l" t="t" r="r" b="b"/>
            <a:pathLst>
              <a:path w="8805836" h="3676664">
                <a:moveTo>
                  <a:pt x="0" y="0"/>
                </a:moveTo>
                <a:lnTo>
                  <a:pt x="8805836" y="0"/>
                </a:lnTo>
                <a:lnTo>
                  <a:pt x="8805836" y="3676664"/>
                </a:lnTo>
                <a:lnTo>
                  <a:pt x="0" y="3676664"/>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1028700" y="1847804"/>
            <a:ext cx="15631845" cy="2462530"/>
          </a:xfrm>
          <a:prstGeom prst="rect">
            <a:avLst/>
          </a:prstGeom>
        </p:spPr>
        <p:txBody>
          <a:bodyPr lIns="0" tIns="0" rIns="0" bIns="0" rtlCol="0" anchor="t">
            <a:spAutoFit/>
          </a:bodyPr>
          <a:lstStyle/>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Furthermore, we explored the use of the Continuous Wavelet Transform (CWT) with the Morlet wavelet, as it provides a sinusoidal kernel rather than a time-limited one, potentially offering more informative time-frequency analysis.</a:t>
            </a:r>
          </a:p>
          <a:p>
            <a:pPr algn="l">
              <a:lnSpc>
                <a:spcPts val="3919"/>
              </a:lnSpc>
            </a:pPr>
            <a:endParaRPr lang="en-US" sz="2799">
              <a:solidFill>
                <a:srgbClr val="000000"/>
              </a:solidFill>
              <a:latin typeface="Canva Sans"/>
              <a:ea typeface="Canva Sans"/>
              <a:cs typeface="Canva Sans"/>
              <a:sym typeface="Canva Sans"/>
            </a:endParaRPr>
          </a:p>
          <a:p>
            <a:pPr algn="l">
              <a:lnSpc>
                <a:spcPts val="3919"/>
              </a:lnSpc>
            </a:pPr>
            <a:endParaRPr lang="en-US" sz="2799">
              <a:solidFill>
                <a:srgbClr val="000000"/>
              </a:solidFill>
              <a:latin typeface="Canva Sans"/>
              <a:ea typeface="Canva Sans"/>
              <a:cs typeface="Canva Sans"/>
              <a:sym typeface="Canva Sans"/>
            </a:endParaRPr>
          </a:p>
        </p:txBody>
      </p:sp>
      <p:sp>
        <p:nvSpPr>
          <p:cNvPr id="13" name="TextBox 13"/>
          <p:cNvSpPr txBox="1"/>
          <p:nvPr/>
        </p:nvSpPr>
        <p:spPr>
          <a:xfrm>
            <a:off x="0" y="359147"/>
            <a:ext cx="14833160"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Possible Improvement</a:t>
            </a: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
        <p:nvSpPr>
          <p:cNvPr id="15" name="TextBox 15"/>
          <p:cNvSpPr txBox="1"/>
          <p:nvPr/>
        </p:nvSpPr>
        <p:spPr>
          <a:xfrm>
            <a:off x="2690945" y="8261029"/>
            <a:ext cx="2707570" cy="1471930"/>
          </a:xfrm>
          <a:prstGeom prst="rect">
            <a:avLst/>
          </a:prstGeom>
        </p:spPr>
        <p:txBody>
          <a:bodyPr lIns="0" tIns="0" rIns="0" bIns="0" rtlCol="0" anchor="t">
            <a:spAutoFit/>
          </a:bodyPr>
          <a:lstStyle/>
          <a:p>
            <a:pPr algn="l">
              <a:lnSpc>
                <a:spcPts val="3919"/>
              </a:lnSpc>
            </a:pPr>
            <a:r>
              <a:rPr lang="en-US" sz="2799">
                <a:solidFill>
                  <a:srgbClr val="000000"/>
                </a:solidFill>
                <a:latin typeface="Canva Sans"/>
                <a:ea typeface="Canva Sans"/>
                <a:cs typeface="Canva Sans"/>
                <a:sym typeface="Canva Sans"/>
              </a:rPr>
              <a:t> Morlet wavelet</a:t>
            </a:r>
          </a:p>
          <a:p>
            <a:pPr algn="l">
              <a:lnSpc>
                <a:spcPts val="3919"/>
              </a:lnSpc>
            </a:pPr>
            <a:endParaRPr lang="en-US" sz="2799">
              <a:solidFill>
                <a:srgbClr val="000000"/>
              </a:solidFill>
              <a:latin typeface="Canva Sans"/>
              <a:ea typeface="Canva Sans"/>
              <a:cs typeface="Canva Sans"/>
              <a:sym typeface="Canva Sans"/>
            </a:endParaRPr>
          </a:p>
          <a:p>
            <a:pPr algn="l">
              <a:lnSpc>
                <a:spcPts val="3919"/>
              </a:lnSpc>
            </a:pPr>
            <a:endParaRPr lang="en-US" sz="2799">
              <a:solidFill>
                <a:srgbClr val="000000"/>
              </a:solidFill>
              <a:latin typeface="Canva Sans"/>
              <a:ea typeface="Canva Sans"/>
              <a:cs typeface="Canva Sans"/>
              <a:sym typeface="Canv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5816431" cy="3086100"/>
            <a:chOff x="0" y="0"/>
            <a:chExt cx="1531900" cy="812800"/>
          </a:xfrm>
        </p:grpSpPr>
        <p:sp>
          <p:nvSpPr>
            <p:cNvPr id="8" name="Freeform 8"/>
            <p:cNvSpPr/>
            <p:nvPr/>
          </p:nvSpPr>
          <p:spPr>
            <a:xfrm>
              <a:off x="0" y="0"/>
              <a:ext cx="1531900" cy="812800"/>
            </a:xfrm>
            <a:custGeom>
              <a:avLst/>
              <a:gdLst/>
              <a:ahLst/>
              <a:cxnLst/>
              <a:rect l="l" t="t" r="r" b="b"/>
              <a:pathLst>
                <a:path w="1531900" h="812800">
                  <a:moveTo>
                    <a:pt x="67883" y="0"/>
                  </a:moveTo>
                  <a:lnTo>
                    <a:pt x="1464016" y="0"/>
                  </a:lnTo>
                  <a:cubicBezTo>
                    <a:pt x="1482020" y="0"/>
                    <a:pt x="1499286" y="7152"/>
                    <a:pt x="1512017" y="19883"/>
                  </a:cubicBezTo>
                  <a:cubicBezTo>
                    <a:pt x="1524748" y="32613"/>
                    <a:pt x="1531900" y="49879"/>
                    <a:pt x="1531900" y="67883"/>
                  </a:cubicBezTo>
                  <a:lnTo>
                    <a:pt x="1531900" y="744917"/>
                  </a:lnTo>
                  <a:cubicBezTo>
                    <a:pt x="1531900" y="782408"/>
                    <a:pt x="1501507" y="812800"/>
                    <a:pt x="1464016" y="812800"/>
                  </a:cubicBezTo>
                  <a:lnTo>
                    <a:pt x="67883" y="812800"/>
                  </a:lnTo>
                  <a:cubicBezTo>
                    <a:pt x="30392" y="812800"/>
                    <a:pt x="0" y="782408"/>
                    <a:pt x="0" y="744917"/>
                  </a:cubicBezTo>
                  <a:lnTo>
                    <a:pt x="0" y="67883"/>
                  </a:lnTo>
                  <a:cubicBezTo>
                    <a:pt x="0" y="30392"/>
                    <a:pt x="30392" y="0"/>
                    <a:pt x="67883" y="0"/>
                  </a:cubicBezTo>
                  <a:close/>
                </a:path>
              </a:pathLst>
            </a:custGeom>
            <a:solidFill>
              <a:srgbClr val="676DB6"/>
            </a:solidFill>
          </p:spPr>
          <p:txBody>
            <a:bodyPr/>
            <a:lstStyle/>
            <a:p>
              <a:endParaRPr lang="en-US"/>
            </a:p>
          </p:txBody>
        </p:sp>
        <p:sp>
          <p:nvSpPr>
            <p:cNvPr id="9" name="TextBox 9"/>
            <p:cNvSpPr txBox="1"/>
            <p:nvPr/>
          </p:nvSpPr>
          <p:spPr>
            <a:xfrm>
              <a:off x="0" y="-28575"/>
              <a:ext cx="1531900" cy="841375"/>
            </a:xfrm>
            <a:prstGeom prst="rect">
              <a:avLst/>
            </a:prstGeom>
          </p:spPr>
          <p:txBody>
            <a:bodyPr lIns="50800" tIns="50800" rIns="50800" bIns="50800" rtlCol="0" anchor="ctr"/>
            <a:lstStyle/>
            <a:p>
              <a:pPr algn="ctr">
                <a:lnSpc>
                  <a:spcPts val="2235"/>
                </a:lnSpc>
              </a:pPr>
              <a:endParaRPr/>
            </a:p>
          </p:txBody>
        </p:sp>
      </p:grpSp>
      <p:sp>
        <p:nvSpPr>
          <p:cNvPr id="10" name="TextBox 10"/>
          <p:cNvSpPr txBox="1"/>
          <p:nvPr/>
        </p:nvSpPr>
        <p:spPr>
          <a:xfrm>
            <a:off x="1028700"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Learnings</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27</a:t>
            </a:r>
          </a:p>
        </p:txBody>
      </p:sp>
      <p:sp>
        <p:nvSpPr>
          <p:cNvPr id="12" name="TextBox 12"/>
          <p:cNvSpPr txBox="1"/>
          <p:nvPr/>
        </p:nvSpPr>
        <p:spPr>
          <a:xfrm>
            <a:off x="686468" y="1385570"/>
            <a:ext cx="15631845" cy="8901430"/>
          </a:xfrm>
          <a:prstGeom prst="rect">
            <a:avLst/>
          </a:prstGeom>
        </p:spPr>
        <p:txBody>
          <a:bodyPr lIns="0" tIns="0" rIns="0" bIns="0" rtlCol="0" anchor="t">
            <a:spAutoFit/>
          </a:bodyPr>
          <a:lstStyle/>
          <a:p>
            <a:pPr algn="l">
              <a:lnSpc>
                <a:spcPts val="3919"/>
              </a:lnSpc>
            </a:pPr>
            <a:endParaRP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ECG Arrhythmia Classification performed on five rhythm types:</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Normal beat (NOR)</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Left bundle branch block (LBB)</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Right bundle branch block (RBB)</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Premature ventricular contraction (PVC)</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Atrial premature contraction (APC)</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Model: Deep 2D Convolutional Neural Network (2D-CNN)</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Input Representation:</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Spectrogram images generated using Short-Time Fourier Transform (STFT)</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Best Hyperparameters:</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Batch size: 250</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Learning rate: 0.001</a:t>
            </a:r>
          </a:p>
          <a:p>
            <a:pPr marL="604519" lvl="1" indent="-302260" algn="l">
              <a:lnSpc>
                <a:spcPts val="3919"/>
              </a:lnSpc>
              <a:buFont typeface="Arial"/>
              <a:buChar char="•"/>
            </a:pPr>
            <a:r>
              <a:rPr lang="en-US" sz="2799">
                <a:solidFill>
                  <a:srgbClr val="000000"/>
                </a:solidFill>
                <a:latin typeface="Canva Sans"/>
                <a:ea typeface="Canva Sans"/>
                <a:cs typeface="Canva Sans"/>
                <a:sym typeface="Canva Sans"/>
              </a:rPr>
              <a:t>Future Enhancement:</a:t>
            </a:r>
          </a:p>
          <a:p>
            <a:pPr marL="1209039" lvl="2" indent="-403013" algn="l">
              <a:lnSpc>
                <a:spcPts val="3919"/>
              </a:lnSpc>
              <a:buFont typeface="Arial"/>
              <a:buChar char="⚬"/>
            </a:pPr>
            <a:r>
              <a:rPr lang="en-US" sz="2799">
                <a:solidFill>
                  <a:srgbClr val="000000"/>
                </a:solidFill>
                <a:latin typeface="Canva Sans"/>
                <a:ea typeface="Canva Sans"/>
                <a:cs typeface="Canva Sans"/>
                <a:sym typeface="Canva Sans"/>
              </a:rPr>
              <a:t>Replace standard STFT with an Adaptive Multi-Window STFT</a:t>
            </a:r>
          </a:p>
          <a:p>
            <a:pPr algn="l">
              <a:lnSpc>
                <a:spcPts val="3919"/>
              </a:lnSpc>
            </a:pPr>
            <a:endParaRPr lang="en-US" sz="2799">
              <a:solidFill>
                <a:srgbClr val="000000"/>
              </a:solidFill>
              <a:latin typeface="Canva Sans"/>
              <a:ea typeface="Canva Sans"/>
              <a:cs typeface="Canva Sans"/>
              <a:sym typeface="Canva Sans"/>
            </a:endParaRPr>
          </a:p>
          <a:p>
            <a:pPr algn="l">
              <a:lnSpc>
                <a:spcPts val="3919"/>
              </a:lnSpc>
            </a:pPr>
            <a:endParaRPr lang="en-US" sz="2799">
              <a:solidFill>
                <a:srgbClr val="000000"/>
              </a:solidFill>
              <a:latin typeface="Canva Sans"/>
              <a:ea typeface="Canva Sans"/>
              <a:cs typeface="Canva Sans"/>
              <a:sym typeface="Canva Sans"/>
            </a:endParaRPr>
          </a:p>
          <a:p>
            <a:pPr algn="l">
              <a:lnSpc>
                <a:spcPts val="3919"/>
              </a:lnSpc>
            </a:pPr>
            <a:endParaRPr lang="en-US" sz="2799">
              <a:solidFill>
                <a:srgbClr val="000000"/>
              </a:solidFill>
              <a:latin typeface="Canva Sans"/>
              <a:ea typeface="Canva Sans"/>
              <a:cs typeface="Canva Sans"/>
              <a:sym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529070" y="7962977"/>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0" y="0"/>
            <a:ext cx="7202859" cy="10287000"/>
            <a:chOff x="0" y="0"/>
            <a:chExt cx="1115911" cy="1593725"/>
          </a:xfrm>
        </p:grpSpPr>
        <p:sp>
          <p:nvSpPr>
            <p:cNvPr id="5" name="Freeform 5"/>
            <p:cNvSpPr/>
            <p:nvPr/>
          </p:nvSpPr>
          <p:spPr>
            <a:xfrm>
              <a:off x="0" y="0"/>
              <a:ext cx="1115911" cy="1593725"/>
            </a:xfrm>
            <a:custGeom>
              <a:avLst/>
              <a:gdLst/>
              <a:ahLst/>
              <a:cxnLst/>
              <a:rect l="l" t="t" r="r" b="b"/>
              <a:pathLst>
                <a:path w="1115911" h="1593725">
                  <a:moveTo>
                    <a:pt x="0" y="0"/>
                  </a:moveTo>
                  <a:lnTo>
                    <a:pt x="1115911" y="0"/>
                  </a:lnTo>
                  <a:lnTo>
                    <a:pt x="1115911" y="1593725"/>
                  </a:lnTo>
                  <a:lnTo>
                    <a:pt x="0" y="1593725"/>
                  </a:lnTo>
                  <a:close/>
                </a:path>
              </a:pathLst>
            </a:custGeom>
            <a:blipFill>
              <a:blip r:embed="rId5"/>
              <a:stretch>
                <a:fillRect l="-57016" r="-57016"/>
              </a:stretch>
            </a:blipFill>
          </p:spPr>
          <p:txBody>
            <a:bodyPr/>
            <a:lstStyle/>
            <a:p>
              <a:endParaRPr lang="en-US"/>
            </a:p>
          </p:txBody>
        </p:sp>
      </p:grpSp>
      <p:grpSp>
        <p:nvGrpSpPr>
          <p:cNvPr id="6" name="Group 6"/>
          <p:cNvGrpSpPr/>
          <p:nvPr/>
        </p:nvGrpSpPr>
        <p:grpSpPr>
          <a:xfrm>
            <a:off x="4990879" y="0"/>
            <a:ext cx="952950" cy="10287000"/>
            <a:chOff x="0" y="0"/>
            <a:chExt cx="250983" cy="2709333"/>
          </a:xfrm>
        </p:grpSpPr>
        <p:sp>
          <p:nvSpPr>
            <p:cNvPr id="7" name="Freeform 7"/>
            <p:cNvSpPr/>
            <p:nvPr/>
          </p:nvSpPr>
          <p:spPr>
            <a:xfrm>
              <a:off x="0" y="0"/>
              <a:ext cx="250983" cy="2709333"/>
            </a:xfrm>
            <a:custGeom>
              <a:avLst/>
              <a:gdLst/>
              <a:ahLst/>
              <a:cxnLst/>
              <a:rect l="l" t="t" r="r" b="b"/>
              <a:pathLst>
                <a:path w="250983" h="2709333">
                  <a:moveTo>
                    <a:pt x="0" y="0"/>
                  </a:moveTo>
                  <a:lnTo>
                    <a:pt x="250983" y="0"/>
                  </a:lnTo>
                  <a:lnTo>
                    <a:pt x="250983" y="2709333"/>
                  </a:lnTo>
                  <a:lnTo>
                    <a:pt x="0" y="2709333"/>
                  </a:lnTo>
                  <a:close/>
                </a:path>
              </a:pathLst>
            </a:custGeom>
            <a:solidFill>
              <a:srgbClr val="004C66">
                <a:alpha val="49804"/>
              </a:srgbClr>
            </a:solidFill>
          </p:spPr>
          <p:txBody>
            <a:bodyPr/>
            <a:lstStyle/>
            <a:p>
              <a:endParaRPr lang="en-US"/>
            </a:p>
          </p:txBody>
        </p:sp>
        <p:sp>
          <p:nvSpPr>
            <p:cNvPr id="8" name="TextBox 8"/>
            <p:cNvSpPr txBox="1"/>
            <p:nvPr/>
          </p:nvSpPr>
          <p:spPr>
            <a:xfrm>
              <a:off x="0" y="-38100"/>
              <a:ext cx="250983"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097509" y="0"/>
            <a:ext cx="952950" cy="10287000"/>
            <a:chOff x="0" y="0"/>
            <a:chExt cx="250983" cy="2709333"/>
          </a:xfrm>
        </p:grpSpPr>
        <p:sp>
          <p:nvSpPr>
            <p:cNvPr id="10" name="Freeform 10"/>
            <p:cNvSpPr/>
            <p:nvPr/>
          </p:nvSpPr>
          <p:spPr>
            <a:xfrm>
              <a:off x="0" y="0"/>
              <a:ext cx="250983" cy="2709333"/>
            </a:xfrm>
            <a:custGeom>
              <a:avLst/>
              <a:gdLst/>
              <a:ahLst/>
              <a:cxnLst/>
              <a:rect l="l" t="t" r="r" b="b"/>
              <a:pathLst>
                <a:path w="250983" h="2709333">
                  <a:moveTo>
                    <a:pt x="0" y="0"/>
                  </a:moveTo>
                  <a:lnTo>
                    <a:pt x="250983" y="0"/>
                  </a:lnTo>
                  <a:lnTo>
                    <a:pt x="250983" y="2709333"/>
                  </a:lnTo>
                  <a:lnTo>
                    <a:pt x="0" y="2709333"/>
                  </a:lnTo>
                  <a:close/>
                </a:path>
              </a:pathLst>
            </a:custGeom>
            <a:solidFill>
              <a:srgbClr val="004C66">
                <a:alpha val="49804"/>
              </a:srgbClr>
            </a:solidFill>
          </p:spPr>
          <p:txBody>
            <a:bodyPr/>
            <a:lstStyle/>
            <a:p>
              <a:endParaRPr lang="en-US"/>
            </a:p>
          </p:txBody>
        </p:sp>
        <p:sp>
          <p:nvSpPr>
            <p:cNvPr id="11" name="TextBox 11"/>
            <p:cNvSpPr txBox="1"/>
            <p:nvPr/>
          </p:nvSpPr>
          <p:spPr>
            <a:xfrm>
              <a:off x="0" y="-38100"/>
              <a:ext cx="250983" cy="2747433"/>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398007" y="549647"/>
            <a:ext cx="40903" cy="4090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14" name="TextBox 14"/>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sp>
        <p:nvSpPr>
          <p:cNvPr id="15" name="AutoShape 15">
            <a:extLst>
              <a:ext uri="{C183D7F6-B498-43B3-948B-1728B52AA6E4}">
                <adec:decorative xmlns:adec="http://schemas.microsoft.com/office/drawing/2017/decorative" val="1"/>
              </a:ext>
            </a:extLst>
          </p:cNvPr>
          <p:cNvSpPr/>
          <p:nvPr/>
        </p:nvSpPr>
        <p:spPr>
          <a:xfrm>
            <a:off x="11862040" y="3322707"/>
            <a:ext cx="797229" cy="0"/>
          </a:xfrm>
          <a:prstGeom prst="line">
            <a:avLst/>
          </a:prstGeom>
          <a:ln w="190500" cap="flat">
            <a:solidFill>
              <a:srgbClr val="FECC73"/>
            </a:solidFill>
            <a:prstDash val="solid"/>
            <a:headEnd type="none" w="sm" len="sm"/>
            <a:tailEnd type="none" w="sm" len="sm"/>
          </a:ln>
        </p:spPr>
        <p:txBody>
          <a:bodyPr/>
          <a:lstStyle/>
          <a:p>
            <a:endParaRPr lang="en-US"/>
          </a:p>
        </p:txBody>
      </p:sp>
      <p:sp>
        <p:nvSpPr>
          <p:cNvPr id="16" name="AutoShape 16">
            <a:extLst>
              <a:ext uri="{C183D7F6-B498-43B3-948B-1728B52AA6E4}">
                <adec:decorative xmlns:adec="http://schemas.microsoft.com/office/drawing/2017/decorative" val="1"/>
              </a:ext>
            </a:extLst>
          </p:cNvPr>
          <p:cNvSpPr/>
          <p:nvPr/>
        </p:nvSpPr>
        <p:spPr>
          <a:xfrm>
            <a:off x="12829820" y="3322707"/>
            <a:ext cx="797229" cy="0"/>
          </a:xfrm>
          <a:prstGeom prst="line">
            <a:avLst/>
          </a:prstGeom>
          <a:ln w="190500" cap="flat">
            <a:solidFill>
              <a:srgbClr val="FECC73"/>
            </a:solidFill>
            <a:prstDash val="solid"/>
            <a:headEnd type="none" w="sm" len="sm"/>
            <a:tailEnd type="none" w="sm" len="sm"/>
          </a:ln>
        </p:spPr>
        <p:txBody>
          <a:bodyPr/>
          <a:lstStyle/>
          <a:p>
            <a:endParaRPr lang="en-US"/>
          </a:p>
        </p:txBody>
      </p:sp>
      <p:sp>
        <p:nvSpPr>
          <p:cNvPr id="17" name="AutoShape 17">
            <a:extLst>
              <a:ext uri="{C183D7F6-B498-43B3-948B-1728B52AA6E4}">
                <adec:decorative xmlns:adec="http://schemas.microsoft.com/office/drawing/2017/decorative" val="1"/>
              </a:ext>
            </a:extLst>
          </p:cNvPr>
          <p:cNvSpPr/>
          <p:nvPr/>
        </p:nvSpPr>
        <p:spPr>
          <a:xfrm>
            <a:off x="9159046" y="5960358"/>
            <a:ext cx="7170995" cy="0"/>
          </a:xfrm>
          <a:prstGeom prst="line">
            <a:avLst/>
          </a:prstGeom>
          <a:ln w="95250" cap="flat">
            <a:solidFill>
              <a:srgbClr val="FECC73"/>
            </a:solidFill>
            <a:prstDash val="solid"/>
            <a:headEnd type="none" w="sm" len="sm"/>
            <a:tailEnd type="none" w="sm" len="sm"/>
          </a:ln>
        </p:spPr>
        <p:txBody>
          <a:bodyPr/>
          <a:lstStyle/>
          <a:p>
            <a:endParaRPr lang="en-US"/>
          </a:p>
        </p:txBody>
      </p:sp>
      <p:sp>
        <p:nvSpPr>
          <p:cNvPr id="18" name="TextBox 18"/>
          <p:cNvSpPr txBox="1"/>
          <p:nvPr/>
        </p:nvSpPr>
        <p:spPr>
          <a:xfrm>
            <a:off x="8972738" y="3593252"/>
            <a:ext cx="7543612" cy="1172211"/>
          </a:xfrm>
          <a:prstGeom prst="rect">
            <a:avLst/>
          </a:prstGeom>
        </p:spPr>
        <p:txBody>
          <a:bodyPr lIns="0" tIns="0" rIns="0" bIns="0" rtlCol="0" anchor="t">
            <a:spAutoFit/>
          </a:bodyPr>
          <a:lstStyle/>
          <a:p>
            <a:pPr algn="ctr">
              <a:lnSpc>
                <a:spcPts val="8320"/>
              </a:lnSpc>
            </a:pPr>
            <a:r>
              <a:rPr lang="en-US" sz="8000" b="1" spc="-192">
                <a:solidFill>
                  <a:srgbClr val="2B2B2B"/>
                </a:solidFill>
                <a:latin typeface="Poppins Bold"/>
                <a:ea typeface="Poppins Bold"/>
                <a:cs typeface="Poppins Bold"/>
                <a:sym typeface="Poppins Bold"/>
              </a:rPr>
              <a:t>Thank</a:t>
            </a:r>
          </a:p>
        </p:txBody>
      </p:sp>
      <p:sp>
        <p:nvSpPr>
          <p:cNvPr id="19" name="TextBox 19"/>
          <p:cNvSpPr txBox="1"/>
          <p:nvPr/>
        </p:nvSpPr>
        <p:spPr>
          <a:xfrm>
            <a:off x="8972738" y="4545752"/>
            <a:ext cx="7543612" cy="1172211"/>
          </a:xfrm>
          <a:prstGeom prst="rect">
            <a:avLst/>
          </a:prstGeom>
        </p:spPr>
        <p:txBody>
          <a:bodyPr lIns="0" tIns="0" rIns="0" bIns="0" rtlCol="0" anchor="t">
            <a:spAutoFit/>
          </a:bodyPr>
          <a:lstStyle/>
          <a:p>
            <a:pPr algn="ctr">
              <a:lnSpc>
                <a:spcPts val="8320"/>
              </a:lnSpc>
            </a:pPr>
            <a:r>
              <a:rPr lang="en-US" sz="8000" b="1" spc="-192">
                <a:solidFill>
                  <a:srgbClr val="2B2B2B"/>
                </a:solidFill>
                <a:latin typeface="Poppins Bold"/>
                <a:ea typeface="Poppins Bold"/>
                <a:cs typeface="Poppins Bold"/>
                <a:sym typeface="Poppins Bold"/>
              </a:rPr>
              <a:t>You</a:t>
            </a:r>
          </a:p>
        </p:txBody>
      </p:sp>
      <p:sp>
        <p:nvSpPr>
          <p:cNvPr id="20" name="TextBox 2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2B2B2B"/>
                </a:solidFill>
                <a:latin typeface="Canva Sans"/>
                <a:ea typeface="Canva Sans"/>
                <a:cs typeface="Canva Sans"/>
                <a:sym typeface="Canva Sans"/>
              </a:rPr>
              <a:t>28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0" y="40005"/>
            <a:ext cx="18288000" cy="10206990"/>
          </a:xfrm>
          <a:custGeom>
            <a:avLst/>
            <a:gdLst/>
            <a:ahLst/>
            <a:cxnLst/>
            <a:rect l="l" t="t" r="r" b="b"/>
            <a:pathLst>
              <a:path w="18288000" h="10206990">
                <a:moveTo>
                  <a:pt x="0" y="0"/>
                </a:moveTo>
                <a:lnTo>
                  <a:pt x="18288000" y="0"/>
                </a:lnTo>
                <a:lnTo>
                  <a:pt x="18288000" y="10206990"/>
                </a:lnTo>
                <a:lnTo>
                  <a:pt x="0" y="10206990"/>
                </a:lnTo>
                <a:lnTo>
                  <a:pt x="0" y="0"/>
                </a:lnTo>
                <a:close/>
              </a:path>
            </a:pathLst>
          </a:custGeom>
          <a:blipFill>
            <a:blip r:embed="rId3">
              <a:alphaModFix amt="35000"/>
            </a:blip>
            <a:stretch>
              <a:fillRect t="-9686" b="-9686"/>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1474822" cy="3086100"/>
            <a:chOff x="0" y="0"/>
            <a:chExt cx="3022175" cy="812800"/>
          </a:xfrm>
        </p:grpSpPr>
        <p:sp>
          <p:nvSpPr>
            <p:cNvPr id="8" name="Freeform 8"/>
            <p:cNvSpPr/>
            <p:nvPr/>
          </p:nvSpPr>
          <p:spPr>
            <a:xfrm>
              <a:off x="0" y="0"/>
              <a:ext cx="3022175" cy="812800"/>
            </a:xfrm>
            <a:custGeom>
              <a:avLst/>
              <a:gdLst/>
              <a:ahLst/>
              <a:cxnLst/>
              <a:rect l="l" t="t" r="r" b="b"/>
              <a:pathLst>
                <a:path w="3022175" h="812800">
                  <a:moveTo>
                    <a:pt x="34409" y="0"/>
                  </a:moveTo>
                  <a:lnTo>
                    <a:pt x="2987766" y="0"/>
                  </a:lnTo>
                  <a:cubicBezTo>
                    <a:pt x="3006770" y="0"/>
                    <a:pt x="3022175" y="15405"/>
                    <a:pt x="3022175" y="34409"/>
                  </a:cubicBezTo>
                  <a:lnTo>
                    <a:pt x="3022175" y="778391"/>
                  </a:lnTo>
                  <a:cubicBezTo>
                    <a:pt x="3022175" y="787517"/>
                    <a:pt x="3018550" y="796269"/>
                    <a:pt x="3012097" y="802722"/>
                  </a:cubicBezTo>
                  <a:cubicBezTo>
                    <a:pt x="3005644" y="809175"/>
                    <a:pt x="2996892" y="812800"/>
                    <a:pt x="2987766" y="812800"/>
                  </a:cubicBezTo>
                  <a:lnTo>
                    <a:pt x="34409" y="812800"/>
                  </a:lnTo>
                  <a:cubicBezTo>
                    <a:pt x="25283" y="812800"/>
                    <a:pt x="16531" y="809175"/>
                    <a:pt x="10078" y="802722"/>
                  </a:cubicBezTo>
                  <a:cubicBezTo>
                    <a:pt x="3625" y="796269"/>
                    <a:pt x="0" y="787517"/>
                    <a:pt x="0" y="778391"/>
                  </a:cubicBezTo>
                  <a:lnTo>
                    <a:pt x="0" y="34409"/>
                  </a:lnTo>
                  <a:cubicBezTo>
                    <a:pt x="0" y="25283"/>
                    <a:pt x="3625" y="16531"/>
                    <a:pt x="10078" y="10078"/>
                  </a:cubicBezTo>
                  <a:cubicBezTo>
                    <a:pt x="16531" y="3625"/>
                    <a:pt x="25283" y="0"/>
                    <a:pt x="34409" y="0"/>
                  </a:cubicBezTo>
                  <a:close/>
                </a:path>
              </a:pathLst>
            </a:custGeom>
            <a:solidFill>
              <a:srgbClr val="676DB6"/>
            </a:solidFill>
          </p:spPr>
          <p:txBody>
            <a:bodyPr/>
            <a:lstStyle/>
            <a:p>
              <a:endParaRPr lang="en-US"/>
            </a:p>
          </p:txBody>
        </p:sp>
        <p:sp>
          <p:nvSpPr>
            <p:cNvPr id="9" name="TextBox 9"/>
            <p:cNvSpPr txBox="1"/>
            <p:nvPr/>
          </p:nvSpPr>
          <p:spPr>
            <a:xfrm>
              <a:off x="0" y="-28575"/>
              <a:ext cx="3022175" cy="841375"/>
            </a:xfrm>
            <a:prstGeom prst="rect">
              <a:avLst/>
            </a:prstGeom>
          </p:spPr>
          <p:txBody>
            <a:bodyPr lIns="50800" tIns="50800" rIns="50800" bIns="50800" rtlCol="0" anchor="ctr"/>
            <a:lstStyle/>
            <a:p>
              <a:pPr algn="ctr">
                <a:lnSpc>
                  <a:spcPts val="2235"/>
                </a:lnSpc>
              </a:pPr>
              <a:endParaRPr/>
            </a:p>
          </p:txBody>
        </p:sp>
      </p:grpSp>
      <p:grpSp>
        <p:nvGrpSpPr>
          <p:cNvPr id="10" name="Group 10"/>
          <p:cNvGrpSpPr/>
          <p:nvPr/>
        </p:nvGrpSpPr>
        <p:grpSpPr>
          <a:xfrm>
            <a:off x="546839" y="2211097"/>
            <a:ext cx="8147470" cy="7831899"/>
            <a:chOff x="0" y="0"/>
            <a:chExt cx="2145836" cy="2062722"/>
          </a:xfrm>
        </p:grpSpPr>
        <p:sp>
          <p:nvSpPr>
            <p:cNvPr id="11" name="Freeform 11"/>
            <p:cNvSpPr/>
            <p:nvPr/>
          </p:nvSpPr>
          <p:spPr>
            <a:xfrm>
              <a:off x="0" y="0"/>
              <a:ext cx="2145836" cy="2062722"/>
            </a:xfrm>
            <a:custGeom>
              <a:avLst/>
              <a:gdLst/>
              <a:ahLst/>
              <a:cxnLst/>
              <a:rect l="l" t="t" r="r" b="b"/>
              <a:pathLst>
                <a:path w="2145836" h="2062722">
                  <a:moveTo>
                    <a:pt x="0" y="0"/>
                  </a:moveTo>
                  <a:lnTo>
                    <a:pt x="2145836" y="0"/>
                  </a:lnTo>
                  <a:lnTo>
                    <a:pt x="2145836" y="2062722"/>
                  </a:lnTo>
                  <a:lnTo>
                    <a:pt x="0" y="2062722"/>
                  </a:lnTo>
                  <a:close/>
                </a:path>
              </a:pathLst>
            </a:custGeom>
            <a:solidFill>
              <a:srgbClr val="D0D6E6">
                <a:alpha val="78824"/>
              </a:srgbClr>
            </a:solidFill>
          </p:spPr>
          <p:txBody>
            <a:bodyPr/>
            <a:lstStyle/>
            <a:p>
              <a:endParaRPr lang="en-US"/>
            </a:p>
          </p:txBody>
        </p:sp>
        <p:sp>
          <p:nvSpPr>
            <p:cNvPr id="12" name="TextBox 12"/>
            <p:cNvSpPr txBox="1"/>
            <p:nvPr/>
          </p:nvSpPr>
          <p:spPr>
            <a:xfrm>
              <a:off x="0" y="-28575"/>
              <a:ext cx="2145836" cy="2091297"/>
            </a:xfrm>
            <a:prstGeom prst="rect">
              <a:avLst/>
            </a:prstGeom>
          </p:spPr>
          <p:txBody>
            <a:bodyPr lIns="50800" tIns="50800" rIns="50800" bIns="50800" rtlCol="0" anchor="ctr"/>
            <a:lstStyle/>
            <a:p>
              <a:pPr algn="ctr">
                <a:lnSpc>
                  <a:spcPts val="2235"/>
                </a:lnSpc>
              </a:pPr>
              <a:endParaRPr/>
            </a:p>
          </p:txBody>
        </p:sp>
      </p:grpSp>
      <p:sp>
        <p:nvSpPr>
          <p:cNvPr id="13" name="TextBox 13"/>
          <p:cNvSpPr txBox="1"/>
          <p:nvPr/>
        </p:nvSpPr>
        <p:spPr>
          <a:xfrm>
            <a:off x="844640" y="5353050"/>
            <a:ext cx="3654246" cy="2323464"/>
          </a:xfrm>
          <a:prstGeom prst="rect">
            <a:avLst/>
          </a:prstGeom>
        </p:spPr>
        <p:txBody>
          <a:bodyPr lIns="0" tIns="0" rIns="0" bIns="0" rtlCol="0" anchor="t">
            <a:spAutoFit/>
          </a:bodyPr>
          <a:lstStyle/>
          <a:p>
            <a:pPr marL="410218" lvl="1" indent="-205109" algn="l">
              <a:lnSpc>
                <a:spcPts val="2660"/>
              </a:lnSpc>
              <a:buFont typeface="Arial"/>
              <a:buChar char="•"/>
            </a:pPr>
            <a:r>
              <a:rPr lang="en-US" sz="1900">
                <a:solidFill>
                  <a:srgbClr val="000000"/>
                </a:solidFill>
                <a:latin typeface="Canva Sans"/>
                <a:ea typeface="Canva Sans"/>
                <a:cs typeface="Canva Sans"/>
                <a:sym typeface="Canva Sans"/>
              </a:rPr>
              <a:t>Threshold-based methods.</a:t>
            </a:r>
          </a:p>
          <a:p>
            <a:pPr marL="410218" lvl="1" indent="-205109" algn="l">
              <a:lnSpc>
                <a:spcPts val="2660"/>
              </a:lnSpc>
              <a:buFont typeface="Arial"/>
              <a:buChar char="•"/>
            </a:pPr>
            <a:r>
              <a:rPr lang="en-US" sz="1900">
                <a:solidFill>
                  <a:srgbClr val="000000"/>
                </a:solidFill>
                <a:latin typeface="Canva Sans"/>
                <a:ea typeface="Canva Sans"/>
                <a:cs typeface="Canva Sans"/>
                <a:sym typeface="Canva Sans"/>
              </a:rPr>
              <a:t>Digital filters.</a:t>
            </a:r>
          </a:p>
          <a:p>
            <a:pPr marL="410218" lvl="1" indent="-205109" algn="l">
              <a:lnSpc>
                <a:spcPts val="2660"/>
              </a:lnSpc>
              <a:buFont typeface="Arial"/>
              <a:buChar char="•"/>
            </a:pPr>
            <a:r>
              <a:rPr lang="en-US" sz="1900">
                <a:solidFill>
                  <a:srgbClr val="000000"/>
                </a:solidFill>
                <a:latin typeface="Canva Sans"/>
                <a:ea typeface="Canva Sans"/>
                <a:cs typeface="Canva Sans"/>
                <a:sym typeface="Canva Sans"/>
              </a:rPr>
              <a:t>Wavelet Transform (WPD, WT, PCA).</a:t>
            </a:r>
          </a:p>
          <a:p>
            <a:pPr marL="410218" lvl="1" indent="-205109" algn="l">
              <a:lnSpc>
                <a:spcPts val="2660"/>
              </a:lnSpc>
              <a:buFont typeface="Arial"/>
              <a:buChar char="•"/>
            </a:pPr>
            <a:r>
              <a:rPr lang="en-US" sz="1900">
                <a:solidFill>
                  <a:srgbClr val="000000"/>
                </a:solidFill>
                <a:latin typeface="Canva Sans"/>
                <a:ea typeface="Canva Sans"/>
                <a:cs typeface="Canva Sans"/>
                <a:sym typeface="Canva Sans"/>
              </a:rPr>
              <a:t>Entropy measures, AR models, nonlinear features.</a:t>
            </a:r>
          </a:p>
          <a:p>
            <a:pPr algn="l">
              <a:lnSpc>
                <a:spcPts val="2660"/>
              </a:lnSpc>
            </a:pPr>
            <a:endParaRPr lang="en-US" sz="1900">
              <a:solidFill>
                <a:srgbClr val="000000"/>
              </a:solidFill>
              <a:latin typeface="Canva Sans"/>
              <a:ea typeface="Canva Sans"/>
              <a:cs typeface="Canva Sans"/>
              <a:sym typeface="Canva Sans"/>
            </a:endParaRPr>
          </a:p>
        </p:txBody>
      </p:sp>
      <p:sp>
        <p:nvSpPr>
          <p:cNvPr id="14" name="Freeform 14">
            <a:extLst>
              <a:ext uri="{C183D7F6-B498-43B3-948B-1728B52AA6E4}">
                <adec:decorative xmlns:adec="http://schemas.microsoft.com/office/drawing/2017/decorative" val="1"/>
              </a:ext>
            </a:extLst>
          </p:cNvPr>
          <p:cNvSpPr/>
          <p:nvPr/>
        </p:nvSpPr>
        <p:spPr>
          <a:xfrm>
            <a:off x="-898781" y="7569995"/>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4">
              <a:alphaModFix amt="19999"/>
              <a:extLst>
                <a:ext uri="{96DAC541-7B7A-43D3-8B79-37D633B846F1}">
                  <asvg:svgBlip xmlns:asvg="http://schemas.microsoft.com/office/drawing/2016/SVG/main" r:embed="rId5"/>
                </a:ext>
              </a:extLst>
            </a:blip>
            <a:stretch>
              <a:fillRect l="-15971" t="-3552" r="-14007" b="-357390"/>
            </a:stretch>
          </a:blipFill>
        </p:spPr>
        <p:txBody>
          <a:bodyPr/>
          <a:lstStyle/>
          <a:p>
            <a:endParaRPr lang="en-US"/>
          </a:p>
        </p:txBody>
      </p:sp>
      <p:grpSp>
        <p:nvGrpSpPr>
          <p:cNvPr id="15" name="Group 15"/>
          <p:cNvGrpSpPr/>
          <p:nvPr/>
        </p:nvGrpSpPr>
        <p:grpSpPr>
          <a:xfrm>
            <a:off x="9665859" y="2211097"/>
            <a:ext cx="8147470" cy="7348828"/>
            <a:chOff x="0" y="0"/>
            <a:chExt cx="2145836" cy="1935494"/>
          </a:xfrm>
        </p:grpSpPr>
        <p:sp>
          <p:nvSpPr>
            <p:cNvPr id="16" name="Freeform 16"/>
            <p:cNvSpPr/>
            <p:nvPr/>
          </p:nvSpPr>
          <p:spPr>
            <a:xfrm>
              <a:off x="0" y="0"/>
              <a:ext cx="2145836" cy="1935494"/>
            </a:xfrm>
            <a:custGeom>
              <a:avLst/>
              <a:gdLst/>
              <a:ahLst/>
              <a:cxnLst/>
              <a:rect l="l" t="t" r="r" b="b"/>
              <a:pathLst>
                <a:path w="2145836" h="1935494">
                  <a:moveTo>
                    <a:pt x="0" y="0"/>
                  </a:moveTo>
                  <a:lnTo>
                    <a:pt x="2145836" y="0"/>
                  </a:lnTo>
                  <a:lnTo>
                    <a:pt x="2145836" y="1935494"/>
                  </a:lnTo>
                  <a:lnTo>
                    <a:pt x="0" y="1935494"/>
                  </a:lnTo>
                  <a:close/>
                </a:path>
              </a:pathLst>
            </a:custGeom>
            <a:solidFill>
              <a:srgbClr val="D0D6E6">
                <a:alpha val="78824"/>
              </a:srgbClr>
            </a:solidFill>
          </p:spPr>
          <p:txBody>
            <a:bodyPr/>
            <a:lstStyle/>
            <a:p>
              <a:endParaRPr lang="en-US"/>
            </a:p>
          </p:txBody>
        </p:sp>
        <p:sp>
          <p:nvSpPr>
            <p:cNvPr id="17" name="TextBox 17"/>
            <p:cNvSpPr txBox="1"/>
            <p:nvPr/>
          </p:nvSpPr>
          <p:spPr>
            <a:xfrm>
              <a:off x="0" y="-28575"/>
              <a:ext cx="2145836" cy="1964069"/>
            </a:xfrm>
            <a:prstGeom prst="rect">
              <a:avLst/>
            </a:prstGeom>
          </p:spPr>
          <p:txBody>
            <a:bodyPr lIns="50800" tIns="50800" rIns="50800" bIns="50800" rtlCol="0" anchor="ctr"/>
            <a:lstStyle/>
            <a:p>
              <a:pPr algn="ctr">
                <a:lnSpc>
                  <a:spcPts val="2235"/>
                </a:lnSpc>
              </a:pPr>
              <a:endParaRPr/>
            </a:p>
          </p:txBody>
        </p:sp>
      </p:grpSp>
      <p:sp>
        <p:nvSpPr>
          <p:cNvPr id="18" name="TextBox 18"/>
          <p:cNvSpPr txBox="1"/>
          <p:nvPr/>
        </p:nvSpPr>
        <p:spPr>
          <a:xfrm>
            <a:off x="5468565" y="5353050"/>
            <a:ext cx="2342331" cy="1990090"/>
          </a:xfrm>
          <a:prstGeom prst="rect">
            <a:avLst/>
          </a:prstGeom>
        </p:spPr>
        <p:txBody>
          <a:bodyPr lIns="0" tIns="0" rIns="0" bIns="0" rtlCol="0" anchor="t">
            <a:spAutoFit/>
          </a:bodyPr>
          <a:lstStyle/>
          <a:p>
            <a:pPr algn="l">
              <a:lnSpc>
                <a:spcPts val="2659"/>
              </a:lnSpc>
            </a:pPr>
            <a:r>
              <a:rPr lang="en-US" sz="1899">
                <a:solidFill>
                  <a:srgbClr val="000000"/>
                </a:solidFill>
                <a:latin typeface="Canva Sans"/>
                <a:ea typeface="Canva Sans"/>
                <a:cs typeface="Canva Sans"/>
                <a:sym typeface="Canva Sans"/>
              </a:rPr>
              <a:t>Classifiers: </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SVM</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Neural Networks</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Random Forest</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K-NN</a:t>
            </a:r>
          </a:p>
          <a:p>
            <a:pPr marL="410209" lvl="1" indent="-205105" algn="l">
              <a:lnSpc>
                <a:spcPts val="2659"/>
              </a:lnSpc>
              <a:buFont typeface="Arial"/>
              <a:buChar char="•"/>
            </a:pPr>
            <a:r>
              <a:rPr lang="en-US" sz="1899">
                <a:solidFill>
                  <a:srgbClr val="000000"/>
                </a:solidFill>
                <a:latin typeface="Canva Sans"/>
                <a:ea typeface="Canva Sans"/>
                <a:cs typeface="Canva Sans"/>
                <a:sym typeface="Canva Sans"/>
              </a:rPr>
              <a:t>OPF</a:t>
            </a:r>
          </a:p>
        </p:txBody>
      </p:sp>
      <p:sp>
        <p:nvSpPr>
          <p:cNvPr id="19" name="TextBox 19"/>
          <p:cNvSpPr txBox="1"/>
          <p:nvPr/>
        </p:nvSpPr>
        <p:spPr>
          <a:xfrm>
            <a:off x="0" y="359147"/>
            <a:ext cx="1078966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Introduction &amp; Background</a:t>
            </a:r>
          </a:p>
        </p:txBody>
      </p:sp>
      <p:sp>
        <p:nvSpPr>
          <p:cNvPr id="20" name="TextBox 20"/>
          <p:cNvSpPr txBox="1"/>
          <p:nvPr/>
        </p:nvSpPr>
        <p:spPr>
          <a:xfrm>
            <a:off x="1212560" y="2372730"/>
            <a:ext cx="6816028" cy="572770"/>
          </a:xfrm>
          <a:prstGeom prst="rect">
            <a:avLst/>
          </a:prstGeom>
        </p:spPr>
        <p:txBody>
          <a:bodyPr lIns="0" tIns="0" rIns="0" bIns="0" rtlCol="0" anchor="t">
            <a:spAutoFit/>
          </a:bodyPr>
          <a:lstStyle/>
          <a:p>
            <a:pPr algn="l">
              <a:lnSpc>
                <a:spcPts val="4340"/>
              </a:lnSpc>
            </a:pPr>
            <a:r>
              <a:rPr lang="en-US" sz="3500" b="1">
                <a:solidFill>
                  <a:srgbClr val="2B2B2B"/>
                </a:solidFill>
                <a:latin typeface="Poppins Bold"/>
                <a:ea typeface="Poppins Bold"/>
                <a:cs typeface="Poppins Bold"/>
                <a:sym typeface="Poppins Bold"/>
              </a:rPr>
              <a:t>Traditional ECG Classification</a:t>
            </a:r>
          </a:p>
        </p:txBody>
      </p:sp>
      <p:sp>
        <p:nvSpPr>
          <p:cNvPr id="21" name="TextBox 21"/>
          <p:cNvSpPr txBox="1"/>
          <p:nvPr/>
        </p:nvSpPr>
        <p:spPr>
          <a:xfrm>
            <a:off x="1184589" y="4043680"/>
            <a:ext cx="2974348" cy="1099820"/>
          </a:xfrm>
          <a:prstGeom prst="rect">
            <a:avLst/>
          </a:prstGeom>
        </p:spPr>
        <p:txBody>
          <a:bodyPr lIns="0" tIns="0" rIns="0" bIns="0" rtlCol="0" anchor="t">
            <a:spAutoFit/>
          </a:bodyPr>
          <a:lstStyle/>
          <a:p>
            <a:pPr algn="ctr">
              <a:lnSpc>
                <a:spcPts val="4480"/>
              </a:lnSpc>
            </a:pPr>
            <a:r>
              <a:rPr lang="en-US" sz="3200" b="1">
                <a:solidFill>
                  <a:srgbClr val="000000"/>
                </a:solidFill>
                <a:latin typeface="Canva Sans Bold"/>
                <a:ea typeface="Canva Sans Bold"/>
                <a:cs typeface="Canva Sans Bold"/>
                <a:sym typeface="Canva Sans Bold"/>
              </a:rPr>
              <a:t>Feature Extraction</a:t>
            </a:r>
          </a:p>
        </p:txBody>
      </p:sp>
      <p:sp>
        <p:nvSpPr>
          <p:cNvPr id="22" name="TextBox 22"/>
          <p:cNvSpPr txBox="1"/>
          <p:nvPr/>
        </p:nvSpPr>
        <p:spPr>
          <a:xfrm>
            <a:off x="4989992" y="4043680"/>
            <a:ext cx="3299477" cy="1099820"/>
          </a:xfrm>
          <a:prstGeom prst="rect">
            <a:avLst/>
          </a:prstGeom>
        </p:spPr>
        <p:txBody>
          <a:bodyPr lIns="0" tIns="0" rIns="0" bIns="0" rtlCol="0" anchor="t">
            <a:spAutoFit/>
          </a:bodyPr>
          <a:lstStyle/>
          <a:p>
            <a:pPr algn="ctr">
              <a:lnSpc>
                <a:spcPts val="4480"/>
              </a:lnSpc>
            </a:pPr>
            <a:r>
              <a:rPr lang="en-US" sz="3200" b="1">
                <a:solidFill>
                  <a:srgbClr val="000000"/>
                </a:solidFill>
                <a:latin typeface="Canva Sans Bold"/>
                <a:ea typeface="Canva Sans Bold"/>
                <a:cs typeface="Canva Sans Bold"/>
                <a:sym typeface="Canva Sans Bold"/>
              </a:rPr>
              <a:t>Pattern Classification</a:t>
            </a:r>
          </a:p>
        </p:txBody>
      </p:sp>
      <p:sp>
        <p:nvSpPr>
          <p:cNvPr id="23" name="TextBox 23"/>
          <p:cNvSpPr txBox="1"/>
          <p:nvPr/>
        </p:nvSpPr>
        <p:spPr>
          <a:xfrm>
            <a:off x="1828800" y="3288400"/>
            <a:ext cx="1475519" cy="563880"/>
          </a:xfrm>
          <a:prstGeom prst="rect">
            <a:avLst/>
          </a:prstGeom>
        </p:spPr>
        <p:txBody>
          <a:bodyPr wrap="square" lIns="0" tIns="0" rIns="0" bIns="0" rtlCol="0" anchor="t">
            <a:spAutoFit/>
          </a:bodyPr>
          <a:lstStyle/>
          <a:p>
            <a:pPr algn="ctr">
              <a:lnSpc>
                <a:spcPts val="4620"/>
              </a:lnSpc>
            </a:pPr>
            <a:r>
              <a:rPr lang="en-US" sz="3300" b="1" dirty="0">
                <a:solidFill>
                  <a:srgbClr val="FF3131"/>
                </a:solidFill>
                <a:latin typeface="Canva Sans Bold"/>
                <a:ea typeface="Canva Sans Bold"/>
                <a:cs typeface="Canva Sans Bold"/>
                <a:sym typeface="Canva Sans Bold"/>
              </a:rPr>
              <a:t>Step 1</a:t>
            </a:r>
          </a:p>
        </p:txBody>
      </p:sp>
      <p:sp>
        <p:nvSpPr>
          <p:cNvPr id="24" name="TextBox 24"/>
          <p:cNvSpPr txBox="1"/>
          <p:nvPr/>
        </p:nvSpPr>
        <p:spPr>
          <a:xfrm>
            <a:off x="5803094" y="3360420"/>
            <a:ext cx="1475519" cy="563880"/>
          </a:xfrm>
          <a:prstGeom prst="rect">
            <a:avLst/>
          </a:prstGeom>
        </p:spPr>
        <p:txBody>
          <a:bodyPr wrap="square" lIns="0" tIns="0" rIns="0" bIns="0" rtlCol="0" anchor="t">
            <a:spAutoFit/>
          </a:bodyPr>
          <a:lstStyle/>
          <a:p>
            <a:pPr algn="ctr">
              <a:lnSpc>
                <a:spcPts val="4620"/>
              </a:lnSpc>
            </a:pPr>
            <a:r>
              <a:rPr lang="en-US" sz="3300" b="1" dirty="0">
                <a:solidFill>
                  <a:srgbClr val="FF3131"/>
                </a:solidFill>
                <a:latin typeface="Canva Sans Bold"/>
                <a:ea typeface="Canva Sans Bold"/>
                <a:cs typeface="Canva Sans Bold"/>
                <a:sym typeface="Canva Sans Bold"/>
              </a:rPr>
              <a:t>Step 2</a:t>
            </a:r>
          </a:p>
        </p:txBody>
      </p:sp>
      <p:sp>
        <p:nvSpPr>
          <p:cNvPr id="25" name="TextBox 25"/>
          <p:cNvSpPr txBox="1"/>
          <p:nvPr/>
        </p:nvSpPr>
        <p:spPr>
          <a:xfrm>
            <a:off x="879699" y="7681469"/>
            <a:ext cx="7481749" cy="2213609"/>
          </a:xfrm>
          <a:prstGeom prst="rect">
            <a:avLst/>
          </a:prstGeom>
        </p:spPr>
        <p:txBody>
          <a:bodyPr lIns="0" tIns="0" rIns="0" bIns="0" rtlCol="0" anchor="t">
            <a:spAutoFit/>
          </a:bodyPr>
          <a:lstStyle/>
          <a:p>
            <a:pPr algn="l">
              <a:lnSpc>
                <a:spcPts val="2940"/>
              </a:lnSpc>
            </a:pPr>
            <a:r>
              <a:rPr lang="en-US" sz="2100" b="1">
                <a:solidFill>
                  <a:srgbClr val="000000"/>
                </a:solidFill>
                <a:latin typeface="Canva Sans Bold"/>
                <a:ea typeface="Canva Sans Bold"/>
                <a:cs typeface="Canva Sans Bold"/>
                <a:sym typeface="Canva Sans Bold"/>
              </a:rPr>
              <a:t>Limitation</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Require heavy manual feature engineering</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Perform poorly across different patients/devices</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ECG signals are non-stationary, fixed features cannot describe these changes well.</a:t>
            </a:r>
          </a:p>
          <a:p>
            <a:pPr algn="l">
              <a:lnSpc>
                <a:spcPts val="2940"/>
              </a:lnSpc>
            </a:pPr>
            <a:endParaRPr lang="en-US" sz="2100">
              <a:solidFill>
                <a:srgbClr val="000000"/>
              </a:solidFill>
              <a:latin typeface="Canva Sans"/>
              <a:ea typeface="Canva Sans"/>
              <a:cs typeface="Canva Sans"/>
              <a:sym typeface="Canva Sans"/>
            </a:endParaRPr>
          </a:p>
        </p:txBody>
      </p:sp>
      <p:sp>
        <p:nvSpPr>
          <p:cNvPr id="26" name="TextBox 2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
        <p:nvSpPr>
          <p:cNvPr id="27" name="TextBox 27"/>
          <p:cNvSpPr txBox="1"/>
          <p:nvPr/>
        </p:nvSpPr>
        <p:spPr>
          <a:xfrm>
            <a:off x="10066203" y="2480819"/>
            <a:ext cx="7481749" cy="7414259"/>
          </a:xfrm>
          <a:prstGeom prst="rect">
            <a:avLst/>
          </a:prstGeom>
        </p:spPr>
        <p:txBody>
          <a:bodyPr lIns="0" tIns="0" rIns="0" bIns="0" rtlCol="0" anchor="t">
            <a:spAutoFit/>
          </a:bodyPr>
          <a:lstStyle/>
          <a:p>
            <a:pPr algn="l">
              <a:lnSpc>
                <a:spcPts val="2940"/>
              </a:lnSpc>
            </a:pPr>
            <a:r>
              <a:rPr lang="en-US" sz="2100" b="1">
                <a:solidFill>
                  <a:srgbClr val="AB3B3C"/>
                </a:solidFill>
                <a:latin typeface="Canva Sans Bold"/>
                <a:ea typeface="Canva Sans Bold"/>
                <a:cs typeface="Canva Sans Bold"/>
                <a:sym typeface="Canva Sans Bold"/>
              </a:rPr>
              <a:t>Why Look for Something Better</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Need a method that </a:t>
            </a:r>
            <a:r>
              <a:rPr lang="en-US" sz="2100" b="1">
                <a:solidFill>
                  <a:srgbClr val="000000"/>
                </a:solidFill>
                <a:latin typeface="Canva Sans Bold"/>
                <a:ea typeface="Canva Sans Bold"/>
                <a:cs typeface="Canva Sans Bold"/>
                <a:sym typeface="Canva Sans Bold"/>
              </a:rPr>
              <a:t>captures both time and frequency</a:t>
            </a:r>
            <a:r>
              <a:rPr lang="en-US" sz="2100">
                <a:solidFill>
                  <a:srgbClr val="000000"/>
                </a:solidFill>
                <a:latin typeface="Canva Sans"/>
                <a:ea typeface="Canva Sans"/>
                <a:cs typeface="Canva Sans"/>
                <a:sym typeface="Canva Sans"/>
              </a:rPr>
              <a:t> variations.</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Need a representation that is deep-learning friendly (automatic feature learning).</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Want to </a:t>
            </a:r>
            <a:r>
              <a:rPr lang="en-US" sz="2100" b="1">
                <a:solidFill>
                  <a:srgbClr val="000000"/>
                </a:solidFill>
                <a:latin typeface="Canva Sans Bold"/>
                <a:ea typeface="Canva Sans Bold"/>
                <a:cs typeface="Canva Sans Bold"/>
                <a:sym typeface="Canva Sans Bold"/>
              </a:rPr>
              <a:t>avoid hand-crafted features</a:t>
            </a:r>
            <a:r>
              <a:rPr lang="en-US" sz="2100">
                <a:solidFill>
                  <a:srgbClr val="000000"/>
                </a:solidFill>
                <a:latin typeface="Canva Sans"/>
                <a:ea typeface="Canva Sans"/>
                <a:cs typeface="Canva Sans"/>
                <a:sym typeface="Canva Sans"/>
              </a:rPr>
              <a:t> completely.</a:t>
            </a:r>
          </a:p>
          <a:p>
            <a:pPr algn="l">
              <a:lnSpc>
                <a:spcPts val="2940"/>
              </a:lnSpc>
            </a:pPr>
            <a:endParaRPr lang="en-US" sz="2100">
              <a:solidFill>
                <a:srgbClr val="000000"/>
              </a:solidFill>
              <a:latin typeface="Canva Sans"/>
              <a:ea typeface="Canva Sans"/>
              <a:cs typeface="Canva Sans"/>
              <a:sym typeface="Canva Sans"/>
            </a:endParaRPr>
          </a:p>
          <a:p>
            <a:pPr algn="l">
              <a:lnSpc>
                <a:spcPts val="2940"/>
              </a:lnSpc>
            </a:pPr>
            <a:r>
              <a:rPr lang="en-US" sz="2100" b="1">
                <a:solidFill>
                  <a:srgbClr val="AB3B3C"/>
                </a:solidFill>
                <a:latin typeface="Canva Sans Bold"/>
                <a:ea typeface="Canva Sans Bold"/>
                <a:cs typeface="Canva Sans Bold"/>
                <a:sym typeface="Canva Sans Bold"/>
              </a:rPr>
              <a:t>Insight That Led to the Solution</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CNNs learn patterns best from images.</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So, if we convert ECG signals → visual patterns, CNNs can detect rhythm differences automatically.</a:t>
            </a:r>
          </a:p>
          <a:p>
            <a:pPr algn="l">
              <a:lnSpc>
                <a:spcPts val="2940"/>
              </a:lnSpc>
            </a:pPr>
            <a:endParaRPr lang="en-US" sz="2100">
              <a:solidFill>
                <a:srgbClr val="000000"/>
              </a:solidFill>
              <a:latin typeface="Canva Sans"/>
              <a:ea typeface="Canva Sans"/>
              <a:cs typeface="Canva Sans"/>
              <a:sym typeface="Canva Sans"/>
            </a:endParaRPr>
          </a:p>
          <a:p>
            <a:pPr algn="l">
              <a:lnSpc>
                <a:spcPts val="2940"/>
              </a:lnSpc>
            </a:pPr>
            <a:r>
              <a:rPr lang="en-US" sz="2100" b="1">
                <a:solidFill>
                  <a:srgbClr val="AB3B3C"/>
                </a:solidFill>
                <a:latin typeface="Canva Sans Bold"/>
                <a:ea typeface="Canva Sans Bold"/>
                <a:cs typeface="Canva Sans Bold"/>
                <a:sym typeface="Canva Sans Bold"/>
              </a:rPr>
              <a:t>Direction Chose</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Use Short-Time Fourier Transform (STFT) to convert each 10-s ECG window into a time–frequency spectrogram.</a:t>
            </a:r>
          </a:p>
          <a:p>
            <a:pPr marL="453396" lvl="1" indent="-226698" algn="l">
              <a:lnSpc>
                <a:spcPts val="2940"/>
              </a:lnSpc>
              <a:buFont typeface="Arial"/>
              <a:buChar char="•"/>
            </a:pPr>
            <a:r>
              <a:rPr lang="en-US" sz="2100">
                <a:solidFill>
                  <a:srgbClr val="000000"/>
                </a:solidFill>
                <a:latin typeface="Canva Sans"/>
                <a:ea typeface="Canva Sans"/>
                <a:cs typeface="Canva Sans"/>
                <a:sym typeface="Canva Sans"/>
              </a:rPr>
              <a:t>Feed these spectrogram images into a 2D CNN → automatic feature learning.</a:t>
            </a:r>
          </a:p>
          <a:p>
            <a:pPr algn="l">
              <a:lnSpc>
                <a:spcPts val="2940"/>
              </a:lnSpc>
            </a:pPr>
            <a:endParaRPr lang="en-US" sz="2100">
              <a:solidFill>
                <a:srgbClr val="000000"/>
              </a:solidFill>
              <a:latin typeface="Canva Sans"/>
              <a:ea typeface="Canva Sans"/>
              <a:cs typeface="Canva Sans"/>
              <a:sym typeface="Canva Sans"/>
            </a:endParaRPr>
          </a:p>
          <a:p>
            <a:pPr algn="l">
              <a:lnSpc>
                <a:spcPts val="2940"/>
              </a:lnSpc>
            </a:pPr>
            <a:endParaRPr lang="en-US" sz="2100">
              <a:solidFill>
                <a:srgbClr val="000000"/>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65269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398007" y="549647"/>
            <a:ext cx="40903" cy="4090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5" name="TextBox 5"/>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6" name="Group 6"/>
          <p:cNvGrpSpPr/>
          <p:nvPr/>
        </p:nvGrpSpPr>
        <p:grpSpPr>
          <a:xfrm>
            <a:off x="-685158" y="-1543050"/>
            <a:ext cx="11474822" cy="3086100"/>
            <a:chOff x="0" y="0"/>
            <a:chExt cx="3022175" cy="812800"/>
          </a:xfrm>
        </p:grpSpPr>
        <p:sp>
          <p:nvSpPr>
            <p:cNvPr id="7" name="Freeform 7"/>
            <p:cNvSpPr/>
            <p:nvPr/>
          </p:nvSpPr>
          <p:spPr>
            <a:xfrm>
              <a:off x="0" y="0"/>
              <a:ext cx="3022175" cy="812800"/>
            </a:xfrm>
            <a:custGeom>
              <a:avLst/>
              <a:gdLst/>
              <a:ahLst/>
              <a:cxnLst/>
              <a:rect l="l" t="t" r="r" b="b"/>
              <a:pathLst>
                <a:path w="3022175" h="812800">
                  <a:moveTo>
                    <a:pt x="34409" y="0"/>
                  </a:moveTo>
                  <a:lnTo>
                    <a:pt x="2987766" y="0"/>
                  </a:lnTo>
                  <a:cubicBezTo>
                    <a:pt x="3006770" y="0"/>
                    <a:pt x="3022175" y="15405"/>
                    <a:pt x="3022175" y="34409"/>
                  </a:cubicBezTo>
                  <a:lnTo>
                    <a:pt x="3022175" y="778391"/>
                  </a:lnTo>
                  <a:cubicBezTo>
                    <a:pt x="3022175" y="787517"/>
                    <a:pt x="3018550" y="796269"/>
                    <a:pt x="3012097" y="802722"/>
                  </a:cubicBezTo>
                  <a:cubicBezTo>
                    <a:pt x="3005644" y="809175"/>
                    <a:pt x="2996892" y="812800"/>
                    <a:pt x="2987766" y="812800"/>
                  </a:cubicBezTo>
                  <a:lnTo>
                    <a:pt x="34409" y="812800"/>
                  </a:lnTo>
                  <a:cubicBezTo>
                    <a:pt x="25283" y="812800"/>
                    <a:pt x="16531" y="809175"/>
                    <a:pt x="10078" y="802722"/>
                  </a:cubicBezTo>
                  <a:cubicBezTo>
                    <a:pt x="3625" y="796269"/>
                    <a:pt x="0" y="787517"/>
                    <a:pt x="0" y="778391"/>
                  </a:cubicBezTo>
                  <a:lnTo>
                    <a:pt x="0" y="34409"/>
                  </a:lnTo>
                  <a:cubicBezTo>
                    <a:pt x="0" y="25283"/>
                    <a:pt x="3625" y="16531"/>
                    <a:pt x="10078" y="10078"/>
                  </a:cubicBezTo>
                  <a:cubicBezTo>
                    <a:pt x="16531" y="3625"/>
                    <a:pt x="25283" y="0"/>
                    <a:pt x="34409" y="0"/>
                  </a:cubicBezTo>
                  <a:close/>
                </a:path>
              </a:pathLst>
            </a:custGeom>
            <a:solidFill>
              <a:srgbClr val="676DB6"/>
            </a:solidFill>
          </p:spPr>
          <p:txBody>
            <a:bodyPr/>
            <a:lstStyle/>
            <a:p>
              <a:endParaRPr lang="en-US"/>
            </a:p>
          </p:txBody>
        </p:sp>
        <p:sp>
          <p:nvSpPr>
            <p:cNvPr id="8" name="TextBox 8"/>
            <p:cNvSpPr txBox="1"/>
            <p:nvPr/>
          </p:nvSpPr>
          <p:spPr>
            <a:xfrm>
              <a:off x="0" y="-28575"/>
              <a:ext cx="3022175" cy="841375"/>
            </a:xfrm>
            <a:prstGeom prst="rect">
              <a:avLst/>
            </a:prstGeom>
          </p:spPr>
          <p:txBody>
            <a:bodyPr lIns="50800" tIns="50800" rIns="50800" bIns="50800" rtlCol="0" anchor="ctr"/>
            <a:lstStyle/>
            <a:p>
              <a:pPr algn="ctr">
                <a:lnSpc>
                  <a:spcPts val="2235"/>
                </a:lnSpc>
              </a:pPr>
              <a:endParaRPr/>
            </a:p>
          </p:txBody>
        </p:sp>
      </p:grpSp>
      <p:sp>
        <p:nvSpPr>
          <p:cNvPr id="9" name="Freeform 9"/>
          <p:cNvSpPr/>
          <p:nvPr/>
        </p:nvSpPr>
        <p:spPr>
          <a:xfrm>
            <a:off x="4306408" y="1845406"/>
            <a:ext cx="4035893" cy="6197530"/>
          </a:xfrm>
          <a:custGeom>
            <a:avLst/>
            <a:gdLst/>
            <a:ahLst/>
            <a:cxnLst/>
            <a:rect l="l" t="t" r="r" b="b"/>
            <a:pathLst>
              <a:path w="4035893" h="6197530">
                <a:moveTo>
                  <a:pt x="0" y="0"/>
                </a:moveTo>
                <a:lnTo>
                  <a:pt x="4035893" y="0"/>
                </a:lnTo>
                <a:lnTo>
                  <a:pt x="4035893" y="6197530"/>
                </a:lnTo>
                <a:lnTo>
                  <a:pt x="0" y="6197530"/>
                </a:lnTo>
                <a:lnTo>
                  <a:pt x="0" y="0"/>
                </a:lnTo>
                <a:close/>
              </a:path>
            </a:pathLst>
          </a:custGeom>
          <a:blipFill>
            <a:blip r:embed="rId3"/>
            <a:stretch>
              <a:fillRect l="-130346" t="-444" r="-104964"/>
            </a:stretch>
          </a:blipFill>
        </p:spPr>
        <p:txBody>
          <a:bodyPr/>
          <a:lstStyle/>
          <a:p>
            <a:endParaRPr lang="en-US"/>
          </a:p>
        </p:txBody>
      </p:sp>
      <p:sp>
        <p:nvSpPr>
          <p:cNvPr id="10" name="TextBox 10"/>
          <p:cNvSpPr txBox="1"/>
          <p:nvPr/>
        </p:nvSpPr>
        <p:spPr>
          <a:xfrm>
            <a:off x="0" y="359147"/>
            <a:ext cx="1078966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Method Overview</a:t>
            </a:r>
          </a:p>
        </p:txBody>
      </p:sp>
      <p:grpSp>
        <p:nvGrpSpPr>
          <p:cNvPr id="11" name="Group 11"/>
          <p:cNvGrpSpPr/>
          <p:nvPr/>
        </p:nvGrpSpPr>
        <p:grpSpPr>
          <a:xfrm>
            <a:off x="524008" y="3330368"/>
            <a:ext cx="3568025" cy="3442158"/>
            <a:chOff x="0" y="0"/>
            <a:chExt cx="4757367" cy="4589544"/>
          </a:xfrm>
        </p:grpSpPr>
        <p:grpSp>
          <p:nvGrpSpPr>
            <p:cNvPr id="12" name="Group 12"/>
            <p:cNvGrpSpPr/>
            <p:nvPr/>
          </p:nvGrpSpPr>
          <p:grpSpPr>
            <a:xfrm>
              <a:off x="0" y="0"/>
              <a:ext cx="4757367" cy="4589544"/>
              <a:chOff x="0" y="0"/>
              <a:chExt cx="777065" cy="749653"/>
            </a:xfrm>
          </p:grpSpPr>
          <p:sp>
            <p:nvSpPr>
              <p:cNvPr id="13" name="Freeform 13"/>
              <p:cNvSpPr/>
              <p:nvPr/>
            </p:nvSpPr>
            <p:spPr>
              <a:xfrm>
                <a:off x="0" y="0"/>
                <a:ext cx="777065" cy="749653"/>
              </a:xfrm>
              <a:custGeom>
                <a:avLst/>
                <a:gdLst/>
                <a:ahLst/>
                <a:cxnLst/>
                <a:rect l="l" t="t" r="r" b="b"/>
                <a:pathLst>
                  <a:path w="777065" h="749653">
                    <a:moveTo>
                      <a:pt x="154225" y="0"/>
                    </a:moveTo>
                    <a:lnTo>
                      <a:pt x="622839" y="0"/>
                    </a:lnTo>
                    <a:cubicBezTo>
                      <a:pt x="708016" y="0"/>
                      <a:pt x="777065" y="69049"/>
                      <a:pt x="777065" y="154225"/>
                    </a:cubicBezTo>
                    <a:lnTo>
                      <a:pt x="777065" y="595427"/>
                    </a:lnTo>
                    <a:cubicBezTo>
                      <a:pt x="777065" y="636330"/>
                      <a:pt x="760816" y="675558"/>
                      <a:pt x="731893" y="704481"/>
                    </a:cubicBezTo>
                    <a:cubicBezTo>
                      <a:pt x="702970" y="733404"/>
                      <a:pt x="663742" y="749653"/>
                      <a:pt x="622839" y="749653"/>
                    </a:cubicBezTo>
                    <a:lnTo>
                      <a:pt x="154225" y="749653"/>
                    </a:lnTo>
                    <a:cubicBezTo>
                      <a:pt x="113322" y="749653"/>
                      <a:pt x="74094" y="733404"/>
                      <a:pt x="45172" y="704481"/>
                    </a:cubicBezTo>
                    <a:cubicBezTo>
                      <a:pt x="16249" y="675558"/>
                      <a:pt x="0" y="636330"/>
                      <a:pt x="0" y="595427"/>
                    </a:cubicBezTo>
                    <a:lnTo>
                      <a:pt x="0" y="154225"/>
                    </a:lnTo>
                    <a:cubicBezTo>
                      <a:pt x="0" y="113322"/>
                      <a:pt x="16249" y="74094"/>
                      <a:pt x="45172" y="45172"/>
                    </a:cubicBezTo>
                    <a:cubicBezTo>
                      <a:pt x="74094" y="16249"/>
                      <a:pt x="113322" y="0"/>
                      <a:pt x="154225" y="0"/>
                    </a:cubicBezTo>
                    <a:close/>
                  </a:path>
                </a:pathLst>
              </a:custGeom>
              <a:solidFill>
                <a:srgbClr val="D0D6E6">
                  <a:alpha val="78824"/>
                </a:srgbClr>
              </a:solidFill>
            </p:spPr>
            <p:txBody>
              <a:bodyPr/>
              <a:lstStyle/>
              <a:p>
                <a:endParaRPr lang="en-US"/>
              </a:p>
            </p:txBody>
          </p:sp>
          <p:sp>
            <p:nvSpPr>
              <p:cNvPr id="14" name="TextBox 14"/>
              <p:cNvSpPr txBox="1"/>
              <p:nvPr/>
            </p:nvSpPr>
            <p:spPr>
              <a:xfrm>
                <a:off x="0" y="-28575"/>
                <a:ext cx="777065" cy="778228"/>
              </a:xfrm>
              <a:prstGeom prst="rect">
                <a:avLst/>
              </a:prstGeom>
            </p:spPr>
            <p:txBody>
              <a:bodyPr lIns="50800" tIns="50800" rIns="50800" bIns="50800" rtlCol="0" anchor="ctr"/>
              <a:lstStyle/>
              <a:p>
                <a:pPr algn="ctr">
                  <a:lnSpc>
                    <a:spcPts val="2235"/>
                  </a:lnSpc>
                </a:pPr>
                <a:endParaRPr/>
              </a:p>
            </p:txBody>
          </p:sp>
        </p:grpSp>
        <p:sp>
          <p:nvSpPr>
            <p:cNvPr id="15" name="TextBox 15"/>
            <p:cNvSpPr txBox="1"/>
            <p:nvPr/>
          </p:nvSpPr>
          <p:spPr>
            <a:xfrm>
              <a:off x="505282" y="3014299"/>
              <a:ext cx="3934785" cy="934535"/>
            </a:xfrm>
            <a:prstGeom prst="rect">
              <a:avLst/>
            </a:prstGeom>
          </p:spPr>
          <p:txBody>
            <a:bodyPr lIns="0" tIns="0" rIns="0" bIns="0" rtlCol="0" anchor="t">
              <a:spAutoFit/>
            </a:bodyPr>
            <a:lstStyle/>
            <a:p>
              <a:pPr marL="296694" lvl="1" indent="-148347" algn="l">
                <a:lnSpc>
                  <a:spcPts val="1923"/>
                </a:lnSpc>
                <a:buFont typeface="Arial"/>
                <a:buChar char="•"/>
              </a:pPr>
              <a:r>
                <a:rPr lang="en-US" sz="1374">
                  <a:solidFill>
                    <a:srgbClr val="000000"/>
                  </a:solidFill>
                  <a:latin typeface="Canva Sans"/>
                  <a:ea typeface="Canva Sans"/>
                  <a:cs typeface="Canva Sans"/>
                  <a:sym typeface="Canva Sans"/>
                </a:rPr>
                <a:t>Apply </a:t>
              </a:r>
              <a:r>
                <a:rPr lang="en-US" sz="1374" b="1">
                  <a:solidFill>
                    <a:srgbClr val="000000"/>
                  </a:solidFill>
                  <a:latin typeface="Canva Sans Bold"/>
                  <a:ea typeface="Canva Sans Bold"/>
                  <a:cs typeface="Canva Sans Bold"/>
                  <a:sym typeface="Canva Sans Bold"/>
                </a:rPr>
                <a:t>Short Term Fourier Transform </a:t>
              </a:r>
              <a:r>
                <a:rPr lang="en-US" sz="1374">
                  <a:solidFill>
                    <a:srgbClr val="000000"/>
                  </a:solidFill>
                  <a:latin typeface="Canva Sans"/>
                  <a:ea typeface="Canva Sans"/>
                  <a:cs typeface="Canva Sans"/>
                  <a:sym typeface="Canva Sans"/>
                </a:rPr>
                <a:t>to ECG time series 1D data</a:t>
              </a:r>
            </a:p>
          </p:txBody>
        </p:sp>
        <p:sp>
          <p:nvSpPr>
            <p:cNvPr id="16" name="TextBox 16"/>
            <p:cNvSpPr txBox="1"/>
            <p:nvPr/>
          </p:nvSpPr>
          <p:spPr>
            <a:xfrm>
              <a:off x="187981" y="715196"/>
              <a:ext cx="4569386" cy="1640956"/>
            </a:xfrm>
            <a:prstGeom prst="rect">
              <a:avLst/>
            </a:prstGeom>
          </p:spPr>
          <p:txBody>
            <a:bodyPr lIns="0" tIns="0" rIns="0" bIns="0" rtlCol="0" anchor="t">
              <a:spAutoFit/>
            </a:bodyPr>
            <a:lstStyle/>
            <a:p>
              <a:pPr algn="ctr">
                <a:lnSpc>
                  <a:spcPts val="3321"/>
                </a:lnSpc>
              </a:pPr>
              <a:r>
                <a:rPr lang="en-US" sz="2372" b="1">
                  <a:solidFill>
                    <a:srgbClr val="000000"/>
                  </a:solidFill>
                  <a:latin typeface="Canva Sans Bold"/>
                  <a:ea typeface="Canva Sans Bold"/>
                  <a:cs typeface="Canva Sans Bold"/>
                  <a:sym typeface="Canva Sans Bold"/>
                </a:rPr>
                <a:t> Transformation into time-frequency spectogram </a:t>
              </a:r>
            </a:p>
          </p:txBody>
        </p:sp>
      </p:grpSp>
      <p:sp>
        <p:nvSpPr>
          <p:cNvPr id="17" name="TextBox 17"/>
          <p:cNvSpPr txBox="1"/>
          <p:nvPr/>
        </p:nvSpPr>
        <p:spPr>
          <a:xfrm>
            <a:off x="-685158" y="8300111"/>
            <a:ext cx="15331218"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ea typeface="Canva Sans"/>
                <a:cs typeface="Canva Sans"/>
                <a:sym typeface="Canva Sans"/>
              </a:rPr>
              <a:t>Proposed ECG arrhythmia classification pipeline </a:t>
            </a:r>
          </a:p>
        </p:txBody>
      </p:sp>
      <p:sp>
        <p:nvSpPr>
          <p:cNvPr id="18" name="Freeform 18"/>
          <p:cNvSpPr/>
          <p:nvPr/>
        </p:nvSpPr>
        <p:spPr>
          <a:xfrm>
            <a:off x="10058257" y="1845406"/>
            <a:ext cx="3081506" cy="5775821"/>
          </a:xfrm>
          <a:custGeom>
            <a:avLst/>
            <a:gdLst/>
            <a:ahLst/>
            <a:cxnLst/>
            <a:rect l="l" t="t" r="r" b="b"/>
            <a:pathLst>
              <a:path w="3081506" h="5775821">
                <a:moveTo>
                  <a:pt x="0" y="0"/>
                </a:moveTo>
                <a:lnTo>
                  <a:pt x="3081506" y="0"/>
                </a:lnTo>
                <a:lnTo>
                  <a:pt x="3081506" y="5775821"/>
                </a:lnTo>
                <a:lnTo>
                  <a:pt x="0" y="5775821"/>
                </a:lnTo>
                <a:lnTo>
                  <a:pt x="0" y="0"/>
                </a:lnTo>
                <a:close/>
              </a:path>
            </a:pathLst>
          </a:custGeom>
          <a:blipFill>
            <a:blip r:embed="rId3"/>
            <a:stretch>
              <a:fillRect l="-308464" t="-244"/>
            </a:stretch>
          </a:blipFill>
        </p:spPr>
        <p:txBody>
          <a:bodyPr/>
          <a:lstStyle/>
          <a:p>
            <a:endParaRPr lang="en-US"/>
          </a:p>
        </p:txBody>
      </p:sp>
      <p:grpSp>
        <p:nvGrpSpPr>
          <p:cNvPr id="19" name="Group 19"/>
          <p:cNvGrpSpPr/>
          <p:nvPr/>
        </p:nvGrpSpPr>
        <p:grpSpPr>
          <a:xfrm>
            <a:off x="13712925" y="2193083"/>
            <a:ext cx="4304501" cy="5716728"/>
            <a:chOff x="0" y="0"/>
            <a:chExt cx="5739335" cy="7622305"/>
          </a:xfrm>
        </p:grpSpPr>
        <p:grpSp>
          <p:nvGrpSpPr>
            <p:cNvPr id="20" name="Group 20"/>
            <p:cNvGrpSpPr/>
            <p:nvPr/>
          </p:nvGrpSpPr>
          <p:grpSpPr>
            <a:xfrm>
              <a:off x="0" y="0"/>
              <a:ext cx="5739335" cy="7622305"/>
              <a:chOff x="0" y="0"/>
              <a:chExt cx="937458" cy="1245021"/>
            </a:xfrm>
          </p:grpSpPr>
          <p:sp>
            <p:nvSpPr>
              <p:cNvPr id="21" name="Freeform 21"/>
              <p:cNvSpPr/>
              <p:nvPr/>
            </p:nvSpPr>
            <p:spPr>
              <a:xfrm>
                <a:off x="0" y="0"/>
                <a:ext cx="937458" cy="1245021"/>
              </a:xfrm>
              <a:custGeom>
                <a:avLst/>
                <a:gdLst/>
                <a:ahLst/>
                <a:cxnLst/>
                <a:rect l="l" t="t" r="r" b="b"/>
                <a:pathLst>
                  <a:path w="937458" h="1245021">
                    <a:moveTo>
                      <a:pt x="127838" y="0"/>
                    </a:moveTo>
                    <a:lnTo>
                      <a:pt x="809620" y="0"/>
                    </a:lnTo>
                    <a:cubicBezTo>
                      <a:pt x="880223" y="0"/>
                      <a:pt x="937458" y="57235"/>
                      <a:pt x="937458" y="127838"/>
                    </a:cubicBezTo>
                    <a:lnTo>
                      <a:pt x="937458" y="1117183"/>
                    </a:lnTo>
                    <a:cubicBezTo>
                      <a:pt x="937458" y="1151088"/>
                      <a:pt x="923990" y="1183604"/>
                      <a:pt x="900016" y="1207578"/>
                    </a:cubicBezTo>
                    <a:cubicBezTo>
                      <a:pt x="876041" y="1231553"/>
                      <a:pt x="843525" y="1245021"/>
                      <a:pt x="809620" y="1245021"/>
                    </a:cubicBezTo>
                    <a:lnTo>
                      <a:pt x="127838" y="1245021"/>
                    </a:lnTo>
                    <a:cubicBezTo>
                      <a:pt x="57235" y="1245021"/>
                      <a:pt x="0" y="1187786"/>
                      <a:pt x="0" y="1117183"/>
                    </a:cubicBezTo>
                    <a:lnTo>
                      <a:pt x="0" y="127838"/>
                    </a:lnTo>
                    <a:cubicBezTo>
                      <a:pt x="0" y="57235"/>
                      <a:pt x="57235" y="0"/>
                      <a:pt x="127838" y="0"/>
                    </a:cubicBezTo>
                    <a:close/>
                  </a:path>
                </a:pathLst>
              </a:custGeom>
              <a:solidFill>
                <a:srgbClr val="D0D6E6">
                  <a:alpha val="78824"/>
                </a:srgbClr>
              </a:solidFill>
            </p:spPr>
            <p:txBody>
              <a:bodyPr/>
              <a:lstStyle/>
              <a:p>
                <a:endParaRPr lang="en-US"/>
              </a:p>
            </p:txBody>
          </p:sp>
          <p:sp>
            <p:nvSpPr>
              <p:cNvPr id="22" name="TextBox 22"/>
              <p:cNvSpPr txBox="1"/>
              <p:nvPr/>
            </p:nvSpPr>
            <p:spPr>
              <a:xfrm>
                <a:off x="0" y="-28575"/>
                <a:ext cx="937458" cy="1273596"/>
              </a:xfrm>
              <a:prstGeom prst="rect">
                <a:avLst/>
              </a:prstGeom>
            </p:spPr>
            <p:txBody>
              <a:bodyPr lIns="50800" tIns="50800" rIns="50800" bIns="50800" rtlCol="0" anchor="ctr"/>
              <a:lstStyle/>
              <a:p>
                <a:pPr algn="ctr">
                  <a:lnSpc>
                    <a:spcPts val="2235"/>
                  </a:lnSpc>
                </a:pPr>
                <a:endParaRPr/>
              </a:p>
            </p:txBody>
          </p:sp>
        </p:grpSp>
        <p:sp>
          <p:nvSpPr>
            <p:cNvPr id="23" name="TextBox 23"/>
            <p:cNvSpPr txBox="1"/>
            <p:nvPr/>
          </p:nvSpPr>
          <p:spPr>
            <a:xfrm>
              <a:off x="609577" y="3004774"/>
              <a:ext cx="4746964" cy="3976820"/>
            </a:xfrm>
            <a:prstGeom prst="rect">
              <a:avLst/>
            </a:prstGeom>
          </p:spPr>
          <p:txBody>
            <a:bodyPr lIns="0" tIns="0" rIns="0" bIns="0" rtlCol="0" anchor="t">
              <a:spAutoFit/>
            </a:bodyPr>
            <a:lstStyle/>
            <a:p>
              <a:pPr algn="l">
                <a:lnSpc>
                  <a:spcPts val="2343"/>
                </a:lnSpc>
              </a:pPr>
              <a:r>
                <a:rPr lang="en-US" sz="1674">
                  <a:solidFill>
                    <a:srgbClr val="000000"/>
                  </a:solidFill>
                  <a:latin typeface="Canva Sans"/>
                  <a:ea typeface="Canva Sans"/>
                  <a:cs typeface="Canva Sans"/>
                  <a:sym typeface="Canva Sans"/>
                </a:rPr>
                <a:t>5 heartbeat types:</a:t>
              </a:r>
            </a:p>
            <a:p>
              <a:pPr marL="361462" lvl="1" indent="-180731" algn="l">
                <a:lnSpc>
                  <a:spcPts val="2343"/>
                </a:lnSpc>
                <a:buFont typeface="Arial"/>
                <a:buChar char="•"/>
              </a:pPr>
              <a:r>
                <a:rPr lang="en-US" sz="1674">
                  <a:solidFill>
                    <a:srgbClr val="000000"/>
                  </a:solidFill>
                  <a:latin typeface="Canva Sans"/>
                  <a:ea typeface="Canva Sans"/>
                  <a:cs typeface="Canva Sans"/>
                  <a:sym typeface="Canva Sans"/>
                </a:rPr>
                <a:t>Normal (NOR)</a:t>
              </a:r>
            </a:p>
            <a:p>
              <a:pPr marL="361462" lvl="1" indent="-180731" algn="l">
                <a:lnSpc>
                  <a:spcPts val="2343"/>
                </a:lnSpc>
                <a:buFont typeface="Arial"/>
                <a:buChar char="•"/>
              </a:pPr>
              <a:r>
                <a:rPr lang="en-US" sz="1674">
                  <a:solidFill>
                    <a:srgbClr val="000000"/>
                  </a:solidFill>
                  <a:latin typeface="Canva Sans"/>
                  <a:ea typeface="Canva Sans"/>
                  <a:cs typeface="Canva Sans"/>
                  <a:sym typeface="Canva Sans"/>
                </a:rPr>
                <a:t>Left bundle branch block (LBB)</a:t>
              </a:r>
            </a:p>
            <a:p>
              <a:pPr marL="361462" lvl="1" indent="-180731" algn="l">
                <a:lnSpc>
                  <a:spcPts val="2343"/>
                </a:lnSpc>
                <a:buFont typeface="Arial"/>
                <a:buChar char="•"/>
              </a:pPr>
              <a:r>
                <a:rPr lang="en-US" sz="1674">
                  <a:solidFill>
                    <a:srgbClr val="000000"/>
                  </a:solidFill>
                  <a:latin typeface="Canva Sans"/>
                  <a:ea typeface="Canva Sans"/>
                  <a:cs typeface="Canva Sans"/>
                  <a:sym typeface="Canva Sans"/>
                </a:rPr>
                <a:t>Right bundle branch block (RBB)</a:t>
              </a:r>
            </a:p>
            <a:p>
              <a:pPr marL="361462" lvl="1" indent="-180731" algn="l">
                <a:lnSpc>
                  <a:spcPts val="2343"/>
                </a:lnSpc>
                <a:buFont typeface="Arial"/>
                <a:buChar char="•"/>
              </a:pPr>
              <a:r>
                <a:rPr lang="en-US" sz="1674">
                  <a:solidFill>
                    <a:srgbClr val="000000"/>
                  </a:solidFill>
                  <a:latin typeface="Canva Sans"/>
                  <a:ea typeface="Canva Sans"/>
                  <a:cs typeface="Canva Sans"/>
                  <a:sym typeface="Canva Sans"/>
                </a:rPr>
                <a:t>Premature ventricular contraction (PVC)</a:t>
              </a:r>
            </a:p>
            <a:p>
              <a:pPr marL="361462" lvl="1" indent="-180731" algn="l">
                <a:lnSpc>
                  <a:spcPts val="2343"/>
                </a:lnSpc>
                <a:buFont typeface="Arial"/>
                <a:buChar char="•"/>
              </a:pPr>
              <a:r>
                <a:rPr lang="en-US" sz="1674">
                  <a:solidFill>
                    <a:srgbClr val="000000"/>
                  </a:solidFill>
                  <a:latin typeface="Canva Sans"/>
                  <a:ea typeface="Canva Sans"/>
                  <a:cs typeface="Canva Sans"/>
                  <a:sym typeface="Canva Sans"/>
                </a:rPr>
                <a:t>Atrial premature contraction (APC)</a:t>
              </a:r>
            </a:p>
            <a:p>
              <a:pPr algn="l">
                <a:lnSpc>
                  <a:spcPts val="2763"/>
                </a:lnSpc>
              </a:pPr>
              <a:endParaRPr lang="en-US" sz="1674">
                <a:solidFill>
                  <a:srgbClr val="000000"/>
                </a:solidFill>
                <a:latin typeface="Canva Sans"/>
                <a:ea typeface="Canva Sans"/>
                <a:cs typeface="Canva Sans"/>
                <a:sym typeface="Canva Sans"/>
              </a:endParaRPr>
            </a:p>
          </p:txBody>
        </p:sp>
        <p:sp>
          <p:nvSpPr>
            <p:cNvPr id="24" name="TextBox 24"/>
            <p:cNvSpPr txBox="1"/>
            <p:nvPr/>
          </p:nvSpPr>
          <p:spPr>
            <a:xfrm>
              <a:off x="226782" y="715196"/>
              <a:ext cx="5512553" cy="1640956"/>
            </a:xfrm>
            <a:prstGeom prst="rect">
              <a:avLst/>
            </a:prstGeom>
          </p:spPr>
          <p:txBody>
            <a:bodyPr lIns="0" tIns="0" rIns="0" bIns="0" rtlCol="0" anchor="t">
              <a:spAutoFit/>
            </a:bodyPr>
            <a:lstStyle/>
            <a:p>
              <a:pPr algn="ctr">
                <a:lnSpc>
                  <a:spcPts val="3321"/>
                </a:lnSpc>
              </a:pPr>
              <a:r>
                <a:rPr lang="en-US" sz="2372" b="1">
                  <a:solidFill>
                    <a:srgbClr val="000000"/>
                  </a:solidFill>
                  <a:latin typeface="Canva Sans Bold"/>
                  <a:ea typeface="Canva Sans Bold"/>
                  <a:cs typeface="Canva Sans Bold"/>
                  <a:sym typeface="Canva Sans Bold"/>
                </a:rPr>
                <a:t>Classification of Arrhythmias using 2D CNN Classifier</a:t>
              </a:r>
            </a:p>
          </p:txBody>
        </p:sp>
      </p:grpSp>
      <p:sp>
        <p:nvSpPr>
          <p:cNvPr id="25" name="AutoShape 25"/>
          <p:cNvSpPr/>
          <p:nvPr/>
        </p:nvSpPr>
        <p:spPr>
          <a:xfrm>
            <a:off x="8556675" y="5591092"/>
            <a:ext cx="1214487" cy="0"/>
          </a:xfrm>
          <a:prstGeom prst="line">
            <a:avLst/>
          </a:prstGeom>
          <a:ln w="161925" cap="flat">
            <a:solidFill>
              <a:srgbClr val="3C83C2"/>
            </a:solidFill>
            <a:prstDash val="solid"/>
            <a:headEnd type="none" w="sm" len="sm"/>
            <a:tailEnd type="triangle" w="lg" len="med"/>
          </a:ln>
        </p:spPr>
        <p:txBody>
          <a:bodyPr/>
          <a:lstStyle/>
          <a:p>
            <a:endParaRPr lang="en-US"/>
          </a:p>
        </p:txBody>
      </p:sp>
      <p:sp>
        <p:nvSpPr>
          <p:cNvPr id="26" name="TextBox 26"/>
          <p:cNvSpPr txBox="1"/>
          <p:nvPr/>
        </p:nvSpPr>
        <p:spPr>
          <a:xfrm>
            <a:off x="7223" y="9381660"/>
            <a:ext cx="16670156" cy="505290"/>
          </a:xfrm>
          <a:prstGeom prst="rect">
            <a:avLst/>
          </a:prstGeom>
        </p:spPr>
        <p:txBody>
          <a:bodyPr lIns="0" tIns="0" rIns="0" bIns="0" rtlCol="0" anchor="t">
            <a:spAutoFit/>
          </a:bodyPr>
          <a:lstStyle/>
          <a:p>
            <a:pPr algn="ctr">
              <a:lnSpc>
                <a:spcPts val="2074"/>
              </a:lnSpc>
              <a:spcBef>
                <a:spcPct val="0"/>
              </a:spcBef>
            </a:pPr>
            <a:r>
              <a:rPr lang="en-US" sz="1481" b="1" i="1" spc="-59">
                <a:solidFill>
                  <a:srgbClr val="000000"/>
                </a:solidFill>
                <a:latin typeface="Montserrat Medium Italics"/>
                <a:ea typeface="Montserrat Medium Italics"/>
                <a:cs typeface="Montserrat Medium Italics"/>
                <a:sym typeface="Montserrat Medium Italics"/>
              </a:rPr>
              <a:t>J. Huang, B. Chen, B. Yao and W. He, "ECG Arrhythmia Classification Using STFT-Based Spectrogram and Convolutional Neural Network," in IEEE Access, vol. 7, pp. 92871-92880, 2019, doi: 10.1109/ACCESS.2019.2928017.</a:t>
            </a:r>
          </a:p>
        </p:txBody>
      </p:sp>
      <p:sp>
        <p:nvSpPr>
          <p:cNvPr id="27" name="TextBox 2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4">
              <a:alphaModFix amt="9999"/>
              <a:extLst>
                <a:ext uri="{96DAC541-7B7A-43D3-8B79-37D633B846F1}">
                  <asvg:svgBlip xmlns:asvg="http://schemas.microsoft.com/office/drawing/2016/SVG/main" r:embed="rId5"/>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1474822" cy="3086100"/>
            <a:chOff x="0" y="0"/>
            <a:chExt cx="3022175" cy="812800"/>
          </a:xfrm>
        </p:grpSpPr>
        <p:sp>
          <p:nvSpPr>
            <p:cNvPr id="8" name="Freeform 8"/>
            <p:cNvSpPr/>
            <p:nvPr/>
          </p:nvSpPr>
          <p:spPr>
            <a:xfrm>
              <a:off x="0" y="0"/>
              <a:ext cx="3022175" cy="812800"/>
            </a:xfrm>
            <a:custGeom>
              <a:avLst/>
              <a:gdLst/>
              <a:ahLst/>
              <a:cxnLst/>
              <a:rect l="l" t="t" r="r" b="b"/>
              <a:pathLst>
                <a:path w="3022175" h="812800">
                  <a:moveTo>
                    <a:pt x="34409" y="0"/>
                  </a:moveTo>
                  <a:lnTo>
                    <a:pt x="2987766" y="0"/>
                  </a:lnTo>
                  <a:cubicBezTo>
                    <a:pt x="3006770" y="0"/>
                    <a:pt x="3022175" y="15405"/>
                    <a:pt x="3022175" y="34409"/>
                  </a:cubicBezTo>
                  <a:lnTo>
                    <a:pt x="3022175" y="778391"/>
                  </a:lnTo>
                  <a:cubicBezTo>
                    <a:pt x="3022175" y="787517"/>
                    <a:pt x="3018550" y="796269"/>
                    <a:pt x="3012097" y="802722"/>
                  </a:cubicBezTo>
                  <a:cubicBezTo>
                    <a:pt x="3005644" y="809175"/>
                    <a:pt x="2996892" y="812800"/>
                    <a:pt x="2987766" y="812800"/>
                  </a:cubicBezTo>
                  <a:lnTo>
                    <a:pt x="34409" y="812800"/>
                  </a:lnTo>
                  <a:cubicBezTo>
                    <a:pt x="25283" y="812800"/>
                    <a:pt x="16531" y="809175"/>
                    <a:pt x="10078" y="802722"/>
                  </a:cubicBezTo>
                  <a:cubicBezTo>
                    <a:pt x="3625" y="796269"/>
                    <a:pt x="0" y="787517"/>
                    <a:pt x="0" y="778391"/>
                  </a:cubicBezTo>
                  <a:lnTo>
                    <a:pt x="0" y="34409"/>
                  </a:lnTo>
                  <a:cubicBezTo>
                    <a:pt x="0" y="25283"/>
                    <a:pt x="3625" y="16531"/>
                    <a:pt x="10078" y="10078"/>
                  </a:cubicBezTo>
                  <a:cubicBezTo>
                    <a:pt x="16531" y="3625"/>
                    <a:pt x="25283" y="0"/>
                    <a:pt x="34409" y="0"/>
                  </a:cubicBezTo>
                  <a:close/>
                </a:path>
              </a:pathLst>
            </a:custGeom>
            <a:solidFill>
              <a:srgbClr val="676DB6"/>
            </a:solidFill>
          </p:spPr>
          <p:txBody>
            <a:bodyPr/>
            <a:lstStyle/>
            <a:p>
              <a:endParaRPr lang="en-US"/>
            </a:p>
          </p:txBody>
        </p:sp>
        <p:sp>
          <p:nvSpPr>
            <p:cNvPr id="9" name="TextBox 9"/>
            <p:cNvSpPr txBox="1"/>
            <p:nvPr/>
          </p:nvSpPr>
          <p:spPr>
            <a:xfrm>
              <a:off x="0" y="-28575"/>
              <a:ext cx="3022175" cy="841375"/>
            </a:xfrm>
            <a:prstGeom prst="rect">
              <a:avLst/>
            </a:prstGeom>
          </p:spPr>
          <p:txBody>
            <a:bodyPr lIns="50800" tIns="50800" rIns="50800" bIns="50800" rtlCol="0" anchor="ctr"/>
            <a:lstStyle/>
            <a:p>
              <a:pPr algn="ctr">
                <a:lnSpc>
                  <a:spcPts val="2235"/>
                </a:lnSpc>
              </a:pPr>
              <a:endParaRPr/>
            </a:p>
          </p:txBody>
        </p:sp>
      </p:grpSp>
      <p:grpSp>
        <p:nvGrpSpPr>
          <p:cNvPr id="10" name="Group 10"/>
          <p:cNvGrpSpPr/>
          <p:nvPr/>
        </p:nvGrpSpPr>
        <p:grpSpPr>
          <a:xfrm>
            <a:off x="443843" y="2549802"/>
            <a:ext cx="7036721" cy="4712266"/>
            <a:chOff x="0" y="0"/>
            <a:chExt cx="1532497" cy="1026264"/>
          </a:xfrm>
        </p:grpSpPr>
        <p:sp>
          <p:nvSpPr>
            <p:cNvPr id="11" name="Freeform 11"/>
            <p:cNvSpPr/>
            <p:nvPr/>
          </p:nvSpPr>
          <p:spPr>
            <a:xfrm>
              <a:off x="0" y="0"/>
              <a:ext cx="1532497" cy="1026264"/>
            </a:xfrm>
            <a:custGeom>
              <a:avLst/>
              <a:gdLst/>
              <a:ahLst/>
              <a:cxnLst/>
              <a:rect l="l" t="t" r="r" b="b"/>
              <a:pathLst>
                <a:path w="1532497" h="1026264">
                  <a:moveTo>
                    <a:pt x="78201" y="0"/>
                  </a:moveTo>
                  <a:lnTo>
                    <a:pt x="1454296" y="0"/>
                  </a:lnTo>
                  <a:cubicBezTo>
                    <a:pt x="1475036" y="0"/>
                    <a:pt x="1494926" y="8239"/>
                    <a:pt x="1509592" y="22905"/>
                  </a:cubicBezTo>
                  <a:cubicBezTo>
                    <a:pt x="1524258" y="37570"/>
                    <a:pt x="1532497" y="57461"/>
                    <a:pt x="1532497" y="78201"/>
                  </a:cubicBezTo>
                  <a:lnTo>
                    <a:pt x="1532497" y="948063"/>
                  </a:lnTo>
                  <a:cubicBezTo>
                    <a:pt x="1532497" y="968803"/>
                    <a:pt x="1524258" y="988694"/>
                    <a:pt x="1509592" y="1003359"/>
                  </a:cubicBezTo>
                  <a:cubicBezTo>
                    <a:pt x="1494926" y="1018025"/>
                    <a:pt x="1475036" y="1026264"/>
                    <a:pt x="1454296" y="1026264"/>
                  </a:cubicBezTo>
                  <a:lnTo>
                    <a:pt x="78201" y="1026264"/>
                  </a:lnTo>
                  <a:cubicBezTo>
                    <a:pt x="57461" y="1026264"/>
                    <a:pt x="37570" y="1018025"/>
                    <a:pt x="22905" y="1003359"/>
                  </a:cubicBezTo>
                  <a:cubicBezTo>
                    <a:pt x="8239" y="988694"/>
                    <a:pt x="0" y="968803"/>
                    <a:pt x="0" y="948063"/>
                  </a:cubicBezTo>
                  <a:lnTo>
                    <a:pt x="0" y="78201"/>
                  </a:lnTo>
                  <a:cubicBezTo>
                    <a:pt x="0" y="57461"/>
                    <a:pt x="8239" y="37570"/>
                    <a:pt x="22905" y="22905"/>
                  </a:cubicBezTo>
                  <a:cubicBezTo>
                    <a:pt x="37570" y="8239"/>
                    <a:pt x="57461" y="0"/>
                    <a:pt x="78201" y="0"/>
                  </a:cubicBezTo>
                  <a:close/>
                </a:path>
              </a:pathLst>
            </a:custGeom>
            <a:solidFill>
              <a:srgbClr val="D0D6E6">
                <a:alpha val="78824"/>
              </a:srgbClr>
            </a:solidFill>
          </p:spPr>
          <p:txBody>
            <a:bodyPr/>
            <a:lstStyle/>
            <a:p>
              <a:endParaRPr lang="en-US"/>
            </a:p>
          </p:txBody>
        </p:sp>
        <p:sp>
          <p:nvSpPr>
            <p:cNvPr id="12" name="TextBox 12"/>
            <p:cNvSpPr txBox="1"/>
            <p:nvPr/>
          </p:nvSpPr>
          <p:spPr>
            <a:xfrm>
              <a:off x="0" y="-28575"/>
              <a:ext cx="1532497" cy="1054839"/>
            </a:xfrm>
            <a:prstGeom prst="rect">
              <a:avLst/>
            </a:prstGeom>
          </p:spPr>
          <p:txBody>
            <a:bodyPr lIns="50800" tIns="50800" rIns="50800" bIns="50800" rtlCol="0" anchor="ctr"/>
            <a:lstStyle/>
            <a:p>
              <a:pPr algn="ctr">
                <a:lnSpc>
                  <a:spcPts val="2235"/>
                </a:lnSpc>
              </a:pPr>
              <a:endParaRPr/>
            </a:p>
          </p:txBody>
        </p:sp>
      </p:grpSp>
      <p:sp>
        <p:nvSpPr>
          <p:cNvPr id="13" name="Freeform 13"/>
          <p:cNvSpPr/>
          <p:nvPr/>
        </p:nvSpPr>
        <p:spPr>
          <a:xfrm>
            <a:off x="1310223" y="3946035"/>
            <a:ext cx="4677669" cy="2995471"/>
          </a:xfrm>
          <a:custGeom>
            <a:avLst/>
            <a:gdLst/>
            <a:ahLst/>
            <a:cxnLst/>
            <a:rect l="l" t="t" r="r" b="b"/>
            <a:pathLst>
              <a:path w="4677669" h="2995471">
                <a:moveTo>
                  <a:pt x="0" y="0"/>
                </a:moveTo>
                <a:lnTo>
                  <a:pt x="4677669" y="0"/>
                </a:lnTo>
                <a:lnTo>
                  <a:pt x="4677669" y="2995472"/>
                </a:lnTo>
                <a:lnTo>
                  <a:pt x="0" y="2995472"/>
                </a:lnTo>
                <a:lnTo>
                  <a:pt x="0" y="0"/>
                </a:lnTo>
                <a:close/>
              </a:path>
            </a:pathLst>
          </a:custGeom>
          <a:blipFill>
            <a:blip r:embed="rId6"/>
            <a:stretch>
              <a:fillRect t="-14567" r="-96297"/>
            </a:stretch>
          </a:blipFill>
        </p:spPr>
        <p:txBody>
          <a:bodyPr/>
          <a:lstStyle/>
          <a:p>
            <a:endParaRPr lang="en-US"/>
          </a:p>
        </p:txBody>
      </p:sp>
      <p:grpSp>
        <p:nvGrpSpPr>
          <p:cNvPr id="14" name="Group 14"/>
          <p:cNvGrpSpPr/>
          <p:nvPr/>
        </p:nvGrpSpPr>
        <p:grpSpPr>
          <a:xfrm>
            <a:off x="7924851" y="5339520"/>
            <a:ext cx="9128053" cy="4688586"/>
            <a:chOff x="0" y="0"/>
            <a:chExt cx="1987959" cy="1021107"/>
          </a:xfrm>
        </p:grpSpPr>
        <p:sp>
          <p:nvSpPr>
            <p:cNvPr id="15" name="Freeform 15"/>
            <p:cNvSpPr/>
            <p:nvPr/>
          </p:nvSpPr>
          <p:spPr>
            <a:xfrm>
              <a:off x="0" y="0"/>
              <a:ext cx="1987959" cy="1021107"/>
            </a:xfrm>
            <a:custGeom>
              <a:avLst/>
              <a:gdLst/>
              <a:ahLst/>
              <a:cxnLst/>
              <a:rect l="l" t="t" r="r" b="b"/>
              <a:pathLst>
                <a:path w="1987959" h="1021107">
                  <a:moveTo>
                    <a:pt x="60284" y="0"/>
                  </a:moveTo>
                  <a:lnTo>
                    <a:pt x="1927674" y="0"/>
                  </a:lnTo>
                  <a:cubicBezTo>
                    <a:pt x="1943663" y="0"/>
                    <a:pt x="1958996" y="6351"/>
                    <a:pt x="1970302" y="17657"/>
                  </a:cubicBezTo>
                  <a:cubicBezTo>
                    <a:pt x="1981607" y="28962"/>
                    <a:pt x="1987959" y="44296"/>
                    <a:pt x="1987959" y="60284"/>
                  </a:cubicBezTo>
                  <a:lnTo>
                    <a:pt x="1987959" y="960822"/>
                  </a:lnTo>
                  <a:cubicBezTo>
                    <a:pt x="1987959" y="976811"/>
                    <a:pt x="1981607" y="992144"/>
                    <a:pt x="1970302" y="1003450"/>
                  </a:cubicBezTo>
                  <a:cubicBezTo>
                    <a:pt x="1958996" y="1014755"/>
                    <a:pt x="1943663" y="1021107"/>
                    <a:pt x="1927674" y="1021107"/>
                  </a:cubicBezTo>
                  <a:lnTo>
                    <a:pt x="60284" y="1021107"/>
                  </a:lnTo>
                  <a:cubicBezTo>
                    <a:pt x="44296" y="1021107"/>
                    <a:pt x="28962" y="1014755"/>
                    <a:pt x="17657" y="1003450"/>
                  </a:cubicBezTo>
                  <a:cubicBezTo>
                    <a:pt x="6351" y="992144"/>
                    <a:pt x="0" y="976811"/>
                    <a:pt x="0" y="960822"/>
                  </a:cubicBezTo>
                  <a:lnTo>
                    <a:pt x="0" y="60284"/>
                  </a:lnTo>
                  <a:cubicBezTo>
                    <a:pt x="0" y="44296"/>
                    <a:pt x="6351" y="28962"/>
                    <a:pt x="17657" y="17657"/>
                  </a:cubicBezTo>
                  <a:cubicBezTo>
                    <a:pt x="28962" y="6351"/>
                    <a:pt x="44296" y="0"/>
                    <a:pt x="60284" y="0"/>
                  </a:cubicBezTo>
                  <a:close/>
                </a:path>
              </a:pathLst>
            </a:custGeom>
            <a:solidFill>
              <a:srgbClr val="D0D6E6">
                <a:alpha val="78824"/>
              </a:srgbClr>
            </a:solidFill>
          </p:spPr>
          <p:txBody>
            <a:bodyPr/>
            <a:lstStyle/>
            <a:p>
              <a:endParaRPr lang="en-US"/>
            </a:p>
          </p:txBody>
        </p:sp>
        <p:sp>
          <p:nvSpPr>
            <p:cNvPr id="16" name="TextBox 16"/>
            <p:cNvSpPr txBox="1"/>
            <p:nvPr/>
          </p:nvSpPr>
          <p:spPr>
            <a:xfrm>
              <a:off x="0" y="-28575"/>
              <a:ext cx="1987959" cy="1049682"/>
            </a:xfrm>
            <a:prstGeom prst="rect">
              <a:avLst/>
            </a:prstGeom>
          </p:spPr>
          <p:txBody>
            <a:bodyPr lIns="50800" tIns="50800" rIns="50800" bIns="50800" rtlCol="0" anchor="ctr"/>
            <a:lstStyle/>
            <a:p>
              <a:pPr algn="ctr">
                <a:lnSpc>
                  <a:spcPts val="2235"/>
                </a:lnSpc>
              </a:pPr>
              <a:endParaRPr/>
            </a:p>
          </p:txBody>
        </p:sp>
      </p:grpSp>
      <p:grpSp>
        <p:nvGrpSpPr>
          <p:cNvPr id="17" name="Group 17"/>
          <p:cNvGrpSpPr/>
          <p:nvPr/>
        </p:nvGrpSpPr>
        <p:grpSpPr>
          <a:xfrm>
            <a:off x="8088995" y="2572749"/>
            <a:ext cx="9901054" cy="2152680"/>
            <a:chOff x="0" y="0"/>
            <a:chExt cx="2156307" cy="468823"/>
          </a:xfrm>
        </p:grpSpPr>
        <p:sp>
          <p:nvSpPr>
            <p:cNvPr id="18" name="Freeform 18"/>
            <p:cNvSpPr/>
            <p:nvPr/>
          </p:nvSpPr>
          <p:spPr>
            <a:xfrm>
              <a:off x="0" y="0"/>
              <a:ext cx="2156307" cy="468823"/>
            </a:xfrm>
            <a:custGeom>
              <a:avLst/>
              <a:gdLst/>
              <a:ahLst/>
              <a:cxnLst/>
              <a:rect l="l" t="t" r="r" b="b"/>
              <a:pathLst>
                <a:path w="2156307" h="468823">
                  <a:moveTo>
                    <a:pt x="55578" y="0"/>
                  </a:moveTo>
                  <a:lnTo>
                    <a:pt x="2100729" y="0"/>
                  </a:lnTo>
                  <a:cubicBezTo>
                    <a:pt x="2115469" y="0"/>
                    <a:pt x="2129606" y="5856"/>
                    <a:pt x="2140029" y="16278"/>
                  </a:cubicBezTo>
                  <a:cubicBezTo>
                    <a:pt x="2150452" y="26701"/>
                    <a:pt x="2156307" y="40838"/>
                    <a:pt x="2156307" y="55578"/>
                  </a:cubicBezTo>
                  <a:lnTo>
                    <a:pt x="2156307" y="413245"/>
                  </a:lnTo>
                  <a:cubicBezTo>
                    <a:pt x="2156307" y="443940"/>
                    <a:pt x="2131424" y="468823"/>
                    <a:pt x="2100729" y="468823"/>
                  </a:cubicBezTo>
                  <a:lnTo>
                    <a:pt x="55578" y="468823"/>
                  </a:lnTo>
                  <a:cubicBezTo>
                    <a:pt x="40838" y="468823"/>
                    <a:pt x="26701" y="462967"/>
                    <a:pt x="16278" y="452544"/>
                  </a:cubicBezTo>
                  <a:cubicBezTo>
                    <a:pt x="5856" y="442121"/>
                    <a:pt x="0" y="427985"/>
                    <a:pt x="0" y="413245"/>
                  </a:cubicBezTo>
                  <a:lnTo>
                    <a:pt x="0" y="55578"/>
                  </a:lnTo>
                  <a:cubicBezTo>
                    <a:pt x="0" y="24883"/>
                    <a:pt x="24883" y="0"/>
                    <a:pt x="55578" y="0"/>
                  </a:cubicBezTo>
                  <a:close/>
                </a:path>
              </a:pathLst>
            </a:custGeom>
            <a:solidFill>
              <a:srgbClr val="D0D6E6">
                <a:alpha val="78824"/>
              </a:srgbClr>
            </a:solidFill>
          </p:spPr>
          <p:txBody>
            <a:bodyPr/>
            <a:lstStyle/>
            <a:p>
              <a:endParaRPr lang="en-US"/>
            </a:p>
          </p:txBody>
        </p:sp>
        <p:sp>
          <p:nvSpPr>
            <p:cNvPr id="19" name="TextBox 19"/>
            <p:cNvSpPr txBox="1"/>
            <p:nvPr/>
          </p:nvSpPr>
          <p:spPr>
            <a:xfrm>
              <a:off x="0" y="-28575"/>
              <a:ext cx="2156307" cy="497398"/>
            </a:xfrm>
            <a:prstGeom prst="rect">
              <a:avLst/>
            </a:prstGeom>
          </p:spPr>
          <p:txBody>
            <a:bodyPr lIns="50800" tIns="50800" rIns="50800" bIns="50800" rtlCol="0" anchor="ctr"/>
            <a:lstStyle/>
            <a:p>
              <a:pPr algn="ctr">
                <a:lnSpc>
                  <a:spcPts val="2235"/>
                </a:lnSpc>
              </a:pPr>
              <a:endParaRPr/>
            </a:p>
          </p:txBody>
        </p:sp>
      </p:grpSp>
      <p:grpSp>
        <p:nvGrpSpPr>
          <p:cNvPr id="20" name="Group 20"/>
          <p:cNvGrpSpPr/>
          <p:nvPr/>
        </p:nvGrpSpPr>
        <p:grpSpPr>
          <a:xfrm>
            <a:off x="7480565" y="3330517"/>
            <a:ext cx="637146" cy="637146"/>
            <a:chOff x="0" y="0"/>
            <a:chExt cx="812800" cy="812800"/>
          </a:xfrm>
        </p:grpSpPr>
        <p:sp>
          <p:nvSpPr>
            <p:cNvPr id="21" name="Freeform 21"/>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8416A"/>
            </a:solidFill>
          </p:spPr>
          <p:txBody>
            <a:bodyPr/>
            <a:lstStyle/>
            <a:p>
              <a:endParaRPr lang="en-US"/>
            </a:p>
          </p:txBody>
        </p:sp>
        <p:sp>
          <p:nvSpPr>
            <p:cNvPr id="22" name="TextBox 22"/>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grpSp>
        <p:nvGrpSpPr>
          <p:cNvPr id="23" name="Group 23"/>
          <p:cNvGrpSpPr/>
          <p:nvPr/>
        </p:nvGrpSpPr>
        <p:grpSpPr>
          <a:xfrm rot="5400000">
            <a:off x="12625462" y="4695856"/>
            <a:ext cx="643665" cy="643665"/>
            <a:chOff x="0" y="0"/>
            <a:chExt cx="812800" cy="812800"/>
          </a:xfrm>
        </p:grpSpPr>
        <p:sp>
          <p:nvSpPr>
            <p:cNvPr id="24" name="Freeform 2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8416A"/>
            </a:solidFill>
          </p:spPr>
          <p:txBody>
            <a:bodyPr/>
            <a:lstStyle/>
            <a:p>
              <a:endParaRPr lang="en-US"/>
            </a:p>
          </p:txBody>
        </p:sp>
        <p:sp>
          <p:nvSpPr>
            <p:cNvPr id="25" name="TextBox 25"/>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sp>
        <p:nvSpPr>
          <p:cNvPr id="26" name="Freeform 26"/>
          <p:cNvSpPr/>
          <p:nvPr/>
        </p:nvSpPr>
        <p:spPr>
          <a:xfrm>
            <a:off x="8482909" y="6010772"/>
            <a:ext cx="3721552" cy="3398340"/>
          </a:xfrm>
          <a:custGeom>
            <a:avLst/>
            <a:gdLst/>
            <a:ahLst/>
            <a:cxnLst/>
            <a:rect l="l" t="t" r="r" b="b"/>
            <a:pathLst>
              <a:path w="3721552" h="3398340">
                <a:moveTo>
                  <a:pt x="0" y="0"/>
                </a:moveTo>
                <a:lnTo>
                  <a:pt x="3721552" y="0"/>
                </a:lnTo>
                <a:lnTo>
                  <a:pt x="3721552" y="3398340"/>
                </a:lnTo>
                <a:lnTo>
                  <a:pt x="0" y="3398340"/>
                </a:lnTo>
                <a:lnTo>
                  <a:pt x="0" y="0"/>
                </a:lnTo>
                <a:close/>
              </a:path>
            </a:pathLst>
          </a:custGeom>
          <a:blipFill>
            <a:blip r:embed="rId7"/>
            <a:stretch>
              <a:fillRect/>
            </a:stretch>
          </a:blipFill>
        </p:spPr>
        <p:txBody>
          <a:bodyPr/>
          <a:lstStyle/>
          <a:p>
            <a:endParaRPr lang="en-US"/>
          </a:p>
        </p:txBody>
      </p:sp>
      <p:sp>
        <p:nvSpPr>
          <p:cNvPr id="27" name="TextBox 27"/>
          <p:cNvSpPr txBox="1"/>
          <p:nvPr/>
        </p:nvSpPr>
        <p:spPr>
          <a:xfrm>
            <a:off x="0" y="359147"/>
            <a:ext cx="1078966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Implementation Details</a:t>
            </a:r>
          </a:p>
        </p:txBody>
      </p:sp>
      <p:sp>
        <p:nvSpPr>
          <p:cNvPr id="28" name="TextBox 2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
        <p:nvSpPr>
          <p:cNvPr id="29" name="TextBox 29"/>
          <p:cNvSpPr txBox="1"/>
          <p:nvPr/>
        </p:nvSpPr>
        <p:spPr>
          <a:xfrm>
            <a:off x="3010919" y="1627782"/>
            <a:ext cx="11378320" cy="712471"/>
          </a:xfrm>
          <a:prstGeom prst="rect">
            <a:avLst/>
          </a:prstGeom>
        </p:spPr>
        <p:txBody>
          <a:bodyPr lIns="0" tIns="0" rIns="0" bIns="0" rtlCol="0" anchor="t">
            <a:spAutoFit/>
          </a:bodyPr>
          <a:lstStyle/>
          <a:p>
            <a:pPr algn="ctr">
              <a:lnSpc>
                <a:spcPts val="5879"/>
              </a:lnSpc>
            </a:pPr>
            <a:r>
              <a:rPr lang="en-US" sz="4199" b="1">
                <a:solidFill>
                  <a:srgbClr val="38416A"/>
                </a:solidFill>
                <a:latin typeface="Canva Sans Bold"/>
                <a:ea typeface="Canva Sans Bold"/>
                <a:cs typeface="Canva Sans Bold"/>
                <a:sym typeface="Canva Sans Bold"/>
              </a:rPr>
              <a:t>Dataset &amp; Preprocessing</a:t>
            </a:r>
          </a:p>
        </p:txBody>
      </p:sp>
      <p:sp>
        <p:nvSpPr>
          <p:cNvPr id="30" name="TextBox 30"/>
          <p:cNvSpPr txBox="1"/>
          <p:nvPr/>
        </p:nvSpPr>
        <p:spPr>
          <a:xfrm>
            <a:off x="842840" y="2756689"/>
            <a:ext cx="6548559" cy="432298"/>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Canva Sans"/>
                <a:ea typeface="Canva Sans"/>
                <a:cs typeface="Canva Sans"/>
                <a:sym typeface="Canva Sans"/>
              </a:rPr>
              <a:t>Dataset: </a:t>
            </a:r>
            <a:r>
              <a:rPr lang="en-US" sz="2600" b="1" dirty="0">
                <a:solidFill>
                  <a:srgbClr val="000000"/>
                </a:solidFill>
                <a:latin typeface="Canva Sans Bold"/>
                <a:ea typeface="Canva Sans Bold"/>
                <a:cs typeface="Canva Sans Bold"/>
                <a:sym typeface="Canva Sans Bold"/>
              </a:rPr>
              <a:t>MIT-BIH Arrhythmia Database</a:t>
            </a:r>
          </a:p>
        </p:txBody>
      </p:sp>
      <p:sp>
        <p:nvSpPr>
          <p:cNvPr id="31" name="TextBox 31"/>
          <p:cNvSpPr txBox="1"/>
          <p:nvPr/>
        </p:nvSpPr>
        <p:spPr>
          <a:xfrm>
            <a:off x="842841" y="3354850"/>
            <a:ext cx="4262559" cy="432298"/>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Canva Sans"/>
                <a:ea typeface="Canva Sans"/>
                <a:cs typeface="Canva Sans"/>
                <a:sym typeface="Canva Sans"/>
              </a:rPr>
              <a:t>Extracted recordings:</a:t>
            </a:r>
          </a:p>
        </p:txBody>
      </p:sp>
      <p:sp>
        <p:nvSpPr>
          <p:cNvPr id="32" name="TextBox 32"/>
          <p:cNvSpPr txBox="1"/>
          <p:nvPr/>
        </p:nvSpPr>
        <p:spPr>
          <a:xfrm>
            <a:off x="8088995" y="2671150"/>
            <a:ext cx="9625552" cy="1819910"/>
          </a:xfrm>
          <a:prstGeom prst="rect">
            <a:avLst/>
          </a:prstGeom>
        </p:spPr>
        <p:txBody>
          <a:bodyPr lIns="0" tIns="0" rIns="0" bIns="0" rtlCol="0" anchor="t">
            <a:spAutoFit/>
          </a:bodyPr>
          <a:lstStyle/>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Choose V5 lead</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make sure the sampling rate is 360Hz</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segment the signals into 10s.</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Do the training and testing set splits from each category</a:t>
            </a:r>
          </a:p>
        </p:txBody>
      </p:sp>
      <p:sp>
        <p:nvSpPr>
          <p:cNvPr id="33" name="TextBox 33"/>
          <p:cNvSpPr txBox="1"/>
          <p:nvPr/>
        </p:nvSpPr>
        <p:spPr>
          <a:xfrm>
            <a:off x="12204461" y="6217603"/>
            <a:ext cx="4501372" cy="3191510"/>
          </a:xfrm>
          <a:prstGeom prst="rect">
            <a:avLst/>
          </a:prstGeom>
        </p:spPr>
        <p:txBody>
          <a:bodyPr lIns="0" tIns="0" rIns="0" bIns="0" rtlCol="0" anchor="t">
            <a:spAutoFit/>
          </a:bodyPr>
          <a:lstStyle/>
          <a:p>
            <a:pPr marL="561344" lvl="1" indent="-280672" algn="l">
              <a:lnSpc>
                <a:spcPts val="3640"/>
              </a:lnSpc>
              <a:buFont typeface="Arial"/>
              <a:buChar char="•"/>
            </a:pPr>
            <a:r>
              <a:rPr lang="en-US" sz="2600" b="1">
                <a:solidFill>
                  <a:srgbClr val="000000"/>
                </a:solidFill>
                <a:latin typeface="Canva Sans Medium"/>
                <a:ea typeface="Canva Sans Medium"/>
                <a:cs typeface="Canva Sans Medium"/>
                <a:sym typeface="Canva Sans Medium"/>
              </a:rPr>
              <a:t>Total = 2520 samples</a:t>
            </a:r>
          </a:p>
          <a:p>
            <a:pPr marL="561344" lvl="1" indent="-280672" algn="l">
              <a:lnSpc>
                <a:spcPts val="3640"/>
              </a:lnSpc>
              <a:buFont typeface="Arial"/>
              <a:buChar char="•"/>
            </a:pPr>
            <a:r>
              <a:rPr lang="en-US" sz="2600" b="1">
                <a:solidFill>
                  <a:srgbClr val="000000"/>
                </a:solidFill>
                <a:latin typeface="Canva Sans Medium"/>
                <a:ea typeface="Canva Sans Medium"/>
                <a:cs typeface="Canva Sans Medium"/>
                <a:sym typeface="Canva Sans Medium"/>
              </a:rPr>
              <a:t>Training set: 2,100 samples</a:t>
            </a:r>
          </a:p>
          <a:p>
            <a:pPr marL="561344" lvl="1" indent="-280672" algn="l">
              <a:lnSpc>
                <a:spcPts val="3640"/>
              </a:lnSpc>
              <a:buFont typeface="Arial"/>
              <a:buChar char="•"/>
            </a:pPr>
            <a:r>
              <a:rPr lang="en-US" sz="2600" b="1">
                <a:solidFill>
                  <a:srgbClr val="000000"/>
                </a:solidFill>
                <a:latin typeface="Canva Sans Medium"/>
                <a:ea typeface="Canva Sans Medium"/>
                <a:cs typeface="Canva Sans Medium"/>
                <a:sym typeface="Canva Sans Medium"/>
              </a:rPr>
              <a:t>Testing set: 420 samples</a:t>
            </a:r>
          </a:p>
          <a:p>
            <a:pPr marL="561344" lvl="1" indent="-280672" algn="l">
              <a:lnSpc>
                <a:spcPts val="3640"/>
              </a:lnSpc>
              <a:buFont typeface="Arial"/>
              <a:buChar char="•"/>
            </a:pPr>
            <a:r>
              <a:rPr lang="en-US" sz="2600" b="1">
                <a:solidFill>
                  <a:srgbClr val="000000"/>
                </a:solidFill>
                <a:latin typeface="Canva Sans Medium"/>
                <a:ea typeface="Canva Sans Medium"/>
                <a:cs typeface="Canva Sans Medium"/>
                <a:sym typeface="Canva Sans Medium"/>
              </a:rPr>
              <a:t>Balanced across the 5 arrhythmia classes</a:t>
            </a:r>
          </a:p>
          <a:p>
            <a:pPr algn="l">
              <a:lnSpc>
                <a:spcPts val="3640"/>
              </a:lnSpc>
            </a:pPr>
            <a:endParaRPr lang="en-US" sz="2600" b="1">
              <a:solidFill>
                <a:srgbClr val="000000"/>
              </a:solidFill>
              <a:latin typeface="Canva Sans Medium"/>
              <a:ea typeface="Canva Sans Medium"/>
              <a:cs typeface="Canva Sans Medium"/>
              <a:sym typeface="Canva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1474822" cy="3086100"/>
            <a:chOff x="0" y="0"/>
            <a:chExt cx="3022175" cy="812800"/>
          </a:xfrm>
        </p:grpSpPr>
        <p:sp>
          <p:nvSpPr>
            <p:cNvPr id="8" name="Freeform 8"/>
            <p:cNvSpPr/>
            <p:nvPr/>
          </p:nvSpPr>
          <p:spPr>
            <a:xfrm>
              <a:off x="0" y="0"/>
              <a:ext cx="3022175" cy="812800"/>
            </a:xfrm>
            <a:custGeom>
              <a:avLst/>
              <a:gdLst/>
              <a:ahLst/>
              <a:cxnLst/>
              <a:rect l="l" t="t" r="r" b="b"/>
              <a:pathLst>
                <a:path w="3022175" h="812800">
                  <a:moveTo>
                    <a:pt x="34409" y="0"/>
                  </a:moveTo>
                  <a:lnTo>
                    <a:pt x="2987766" y="0"/>
                  </a:lnTo>
                  <a:cubicBezTo>
                    <a:pt x="3006770" y="0"/>
                    <a:pt x="3022175" y="15405"/>
                    <a:pt x="3022175" y="34409"/>
                  </a:cubicBezTo>
                  <a:lnTo>
                    <a:pt x="3022175" y="778391"/>
                  </a:lnTo>
                  <a:cubicBezTo>
                    <a:pt x="3022175" y="787517"/>
                    <a:pt x="3018550" y="796269"/>
                    <a:pt x="3012097" y="802722"/>
                  </a:cubicBezTo>
                  <a:cubicBezTo>
                    <a:pt x="3005644" y="809175"/>
                    <a:pt x="2996892" y="812800"/>
                    <a:pt x="2987766" y="812800"/>
                  </a:cubicBezTo>
                  <a:lnTo>
                    <a:pt x="34409" y="812800"/>
                  </a:lnTo>
                  <a:cubicBezTo>
                    <a:pt x="25283" y="812800"/>
                    <a:pt x="16531" y="809175"/>
                    <a:pt x="10078" y="802722"/>
                  </a:cubicBezTo>
                  <a:cubicBezTo>
                    <a:pt x="3625" y="796269"/>
                    <a:pt x="0" y="787517"/>
                    <a:pt x="0" y="778391"/>
                  </a:cubicBezTo>
                  <a:lnTo>
                    <a:pt x="0" y="34409"/>
                  </a:lnTo>
                  <a:cubicBezTo>
                    <a:pt x="0" y="25283"/>
                    <a:pt x="3625" y="16531"/>
                    <a:pt x="10078" y="10078"/>
                  </a:cubicBezTo>
                  <a:cubicBezTo>
                    <a:pt x="16531" y="3625"/>
                    <a:pt x="25283" y="0"/>
                    <a:pt x="34409" y="0"/>
                  </a:cubicBezTo>
                  <a:close/>
                </a:path>
              </a:pathLst>
            </a:custGeom>
            <a:solidFill>
              <a:srgbClr val="676DB6"/>
            </a:solidFill>
          </p:spPr>
          <p:txBody>
            <a:bodyPr/>
            <a:lstStyle/>
            <a:p>
              <a:endParaRPr lang="en-US"/>
            </a:p>
          </p:txBody>
        </p:sp>
        <p:sp>
          <p:nvSpPr>
            <p:cNvPr id="9" name="TextBox 9"/>
            <p:cNvSpPr txBox="1"/>
            <p:nvPr/>
          </p:nvSpPr>
          <p:spPr>
            <a:xfrm>
              <a:off x="0" y="-28575"/>
              <a:ext cx="3022175" cy="841375"/>
            </a:xfrm>
            <a:prstGeom prst="rect">
              <a:avLst/>
            </a:prstGeom>
          </p:spPr>
          <p:txBody>
            <a:bodyPr lIns="50800" tIns="50800" rIns="50800" bIns="50800" rtlCol="0" anchor="ctr"/>
            <a:lstStyle/>
            <a:p>
              <a:pPr algn="ctr">
                <a:lnSpc>
                  <a:spcPts val="2235"/>
                </a:lnSpc>
              </a:pPr>
              <a:endParaRPr/>
            </a:p>
          </p:txBody>
        </p:sp>
      </p:grpSp>
      <p:grpSp>
        <p:nvGrpSpPr>
          <p:cNvPr id="10" name="Group 10"/>
          <p:cNvGrpSpPr/>
          <p:nvPr/>
        </p:nvGrpSpPr>
        <p:grpSpPr>
          <a:xfrm>
            <a:off x="4148303" y="4854116"/>
            <a:ext cx="850439" cy="637146"/>
            <a:chOff x="0" y="0"/>
            <a:chExt cx="1084896" cy="812800"/>
          </a:xfrm>
        </p:grpSpPr>
        <p:sp>
          <p:nvSpPr>
            <p:cNvPr id="11" name="Freeform 11"/>
            <p:cNvSpPr/>
            <p:nvPr/>
          </p:nvSpPr>
          <p:spPr>
            <a:xfrm>
              <a:off x="0" y="0"/>
              <a:ext cx="1084896" cy="812800"/>
            </a:xfrm>
            <a:custGeom>
              <a:avLst/>
              <a:gdLst/>
              <a:ahLst/>
              <a:cxnLst/>
              <a:rect l="l" t="t" r="r" b="b"/>
              <a:pathLst>
                <a:path w="1084896" h="812800">
                  <a:moveTo>
                    <a:pt x="1084896" y="406400"/>
                  </a:moveTo>
                  <a:lnTo>
                    <a:pt x="678496" y="0"/>
                  </a:lnTo>
                  <a:lnTo>
                    <a:pt x="678496" y="203200"/>
                  </a:lnTo>
                  <a:lnTo>
                    <a:pt x="0" y="203200"/>
                  </a:lnTo>
                  <a:lnTo>
                    <a:pt x="0" y="609600"/>
                  </a:lnTo>
                  <a:lnTo>
                    <a:pt x="678496" y="609600"/>
                  </a:lnTo>
                  <a:lnTo>
                    <a:pt x="678496" y="812800"/>
                  </a:lnTo>
                  <a:lnTo>
                    <a:pt x="1084896" y="406400"/>
                  </a:lnTo>
                  <a:close/>
                </a:path>
              </a:pathLst>
            </a:custGeom>
            <a:solidFill>
              <a:srgbClr val="38416A"/>
            </a:solidFill>
          </p:spPr>
          <p:txBody>
            <a:bodyPr/>
            <a:lstStyle/>
            <a:p>
              <a:endParaRPr lang="en-US"/>
            </a:p>
          </p:txBody>
        </p:sp>
        <p:sp>
          <p:nvSpPr>
            <p:cNvPr id="12" name="TextBox 12"/>
            <p:cNvSpPr txBox="1"/>
            <p:nvPr/>
          </p:nvSpPr>
          <p:spPr>
            <a:xfrm>
              <a:off x="0" y="155575"/>
              <a:ext cx="983296" cy="454025"/>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4998742" y="2749373"/>
            <a:ext cx="9763303" cy="4599088"/>
            <a:chOff x="0" y="0"/>
            <a:chExt cx="13017737" cy="6132117"/>
          </a:xfrm>
        </p:grpSpPr>
        <p:grpSp>
          <p:nvGrpSpPr>
            <p:cNvPr id="14" name="Group 14"/>
            <p:cNvGrpSpPr/>
            <p:nvPr/>
          </p:nvGrpSpPr>
          <p:grpSpPr>
            <a:xfrm>
              <a:off x="0" y="0"/>
              <a:ext cx="8024055" cy="6132117"/>
              <a:chOff x="0" y="0"/>
              <a:chExt cx="1310643" cy="1001615"/>
            </a:xfrm>
          </p:grpSpPr>
          <p:sp>
            <p:nvSpPr>
              <p:cNvPr id="15" name="Freeform 15"/>
              <p:cNvSpPr/>
              <p:nvPr/>
            </p:nvSpPr>
            <p:spPr>
              <a:xfrm>
                <a:off x="0" y="0"/>
                <a:ext cx="1310643" cy="1001615"/>
              </a:xfrm>
              <a:custGeom>
                <a:avLst/>
                <a:gdLst/>
                <a:ahLst/>
                <a:cxnLst/>
                <a:rect l="l" t="t" r="r" b="b"/>
                <a:pathLst>
                  <a:path w="1310643" h="1001615">
                    <a:moveTo>
                      <a:pt x="91438" y="0"/>
                    </a:moveTo>
                    <a:lnTo>
                      <a:pt x="1219204" y="0"/>
                    </a:lnTo>
                    <a:cubicBezTo>
                      <a:pt x="1269704" y="0"/>
                      <a:pt x="1310643" y="40938"/>
                      <a:pt x="1310643" y="91438"/>
                    </a:cubicBezTo>
                    <a:lnTo>
                      <a:pt x="1310643" y="910177"/>
                    </a:lnTo>
                    <a:cubicBezTo>
                      <a:pt x="1310643" y="960677"/>
                      <a:pt x="1269704" y="1001615"/>
                      <a:pt x="1219204" y="1001615"/>
                    </a:cubicBezTo>
                    <a:lnTo>
                      <a:pt x="91438" y="1001615"/>
                    </a:lnTo>
                    <a:cubicBezTo>
                      <a:pt x="40938" y="1001615"/>
                      <a:pt x="0" y="960677"/>
                      <a:pt x="0" y="910177"/>
                    </a:cubicBezTo>
                    <a:lnTo>
                      <a:pt x="0" y="91438"/>
                    </a:lnTo>
                    <a:cubicBezTo>
                      <a:pt x="0" y="40938"/>
                      <a:pt x="40938" y="0"/>
                      <a:pt x="91438" y="0"/>
                    </a:cubicBezTo>
                    <a:close/>
                  </a:path>
                </a:pathLst>
              </a:custGeom>
              <a:solidFill>
                <a:srgbClr val="D0D6E6">
                  <a:alpha val="78824"/>
                </a:srgbClr>
              </a:solidFill>
            </p:spPr>
            <p:txBody>
              <a:bodyPr/>
              <a:lstStyle/>
              <a:p>
                <a:endParaRPr lang="en-US"/>
              </a:p>
            </p:txBody>
          </p:sp>
          <p:sp>
            <p:nvSpPr>
              <p:cNvPr id="16" name="TextBox 16"/>
              <p:cNvSpPr txBox="1"/>
              <p:nvPr/>
            </p:nvSpPr>
            <p:spPr>
              <a:xfrm>
                <a:off x="0" y="-28575"/>
                <a:ext cx="1310643" cy="1030190"/>
              </a:xfrm>
              <a:prstGeom prst="rect">
                <a:avLst/>
              </a:prstGeom>
            </p:spPr>
            <p:txBody>
              <a:bodyPr lIns="50800" tIns="50800" rIns="50800" bIns="50800" rtlCol="0" anchor="ctr"/>
              <a:lstStyle/>
              <a:p>
                <a:pPr algn="ctr">
                  <a:lnSpc>
                    <a:spcPts val="2235"/>
                  </a:lnSpc>
                </a:pPr>
                <a:endParaRPr/>
              </a:p>
            </p:txBody>
          </p:sp>
        </p:grpSp>
        <p:sp>
          <p:nvSpPr>
            <p:cNvPr id="17" name="Freeform 17"/>
            <p:cNvSpPr/>
            <p:nvPr/>
          </p:nvSpPr>
          <p:spPr>
            <a:xfrm>
              <a:off x="183668" y="2471763"/>
              <a:ext cx="7546607" cy="1188591"/>
            </a:xfrm>
            <a:custGeom>
              <a:avLst/>
              <a:gdLst/>
              <a:ahLst/>
              <a:cxnLst/>
              <a:rect l="l" t="t" r="r" b="b"/>
              <a:pathLst>
                <a:path w="7546607" h="1188591">
                  <a:moveTo>
                    <a:pt x="0" y="0"/>
                  </a:moveTo>
                  <a:lnTo>
                    <a:pt x="7546607" y="0"/>
                  </a:lnTo>
                  <a:lnTo>
                    <a:pt x="7546607" y="1188591"/>
                  </a:lnTo>
                  <a:lnTo>
                    <a:pt x="0" y="1188591"/>
                  </a:lnTo>
                  <a:lnTo>
                    <a:pt x="0" y="0"/>
                  </a:lnTo>
                  <a:close/>
                </a:path>
              </a:pathLst>
            </a:custGeom>
            <a:blipFill>
              <a:blip r:embed="rId5"/>
              <a:stretch>
                <a:fillRect/>
              </a:stretch>
            </a:blipFill>
          </p:spPr>
          <p:txBody>
            <a:bodyPr/>
            <a:lstStyle/>
            <a:p>
              <a:endParaRPr lang="en-US"/>
            </a:p>
          </p:txBody>
        </p:sp>
        <p:sp>
          <p:nvSpPr>
            <p:cNvPr id="18" name="Freeform 18"/>
            <p:cNvSpPr/>
            <p:nvPr/>
          </p:nvSpPr>
          <p:spPr>
            <a:xfrm>
              <a:off x="427794" y="3982020"/>
              <a:ext cx="7058355" cy="1491078"/>
            </a:xfrm>
            <a:custGeom>
              <a:avLst/>
              <a:gdLst/>
              <a:ahLst/>
              <a:cxnLst/>
              <a:rect l="l" t="t" r="r" b="b"/>
              <a:pathLst>
                <a:path w="7058355" h="1491078">
                  <a:moveTo>
                    <a:pt x="0" y="0"/>
                  </a:moveTo>
                  <a:lnTo>
                    <a:pt x="7058355" y="0"/>
                  </a:lnTo>
                  <a:lnTo>
                    <a:pt x="7058355" y="1491078"/>
                  </a:lnTo>
                  <a:lnTo>
                    <a:pt x="0" y="1491078"/>
                  </a:lnTo>
                  <a:lnTo>
                    <a:pt x="0" y="0"/>
                  </a:lnTo>
                  <a:close/>
                </a:path>
              </a:pathLst>
            </a:custGeom>
            <a:blipFill>
              <a:blip r:embed="rId6"/>
              <a:stretch>
                <a:fillRect/>
              </a:stretch>
            </a:blipFill>
          </p:spPr>
          <p:txBody>
            <a:bodyPr/>
            <a:lstStyle/>
            <a:p>
              <a:endParaRPr lang="en-US"/>
            </a:p>
          </p:txBody>
        </p:sp>
        <p:sp>
          <p:nvSpPr>
            <p:cNvPr id="19" name="TextBox 19"/>
            <p:cNvSpPr txBox="1"/>
            <p:nvPr/>
          </p:nvSpPr>
          <p:spPr>
            <a:xfrm>
              <a:off x="183668" y="343809"/>
              <a:ext cx="12834069" cy="1797896"/>
            </a:xfrm>
            <a:prstGeom prst="rect">
              <a:avLst/>
            </a:prstGeom>
          </p:spPr>
          <p:txBody>
            <a:bodyPr lIns="0" tIns="0" rIns="0" bIns="0" rtlCol="0" anchor="t">
              <a:spAutoFit/>
            </a:bodyPr>
            <a:lstStyle/>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apply </a:t>
              </a:r>
              <a:r>
                <a:rPr lang="en-US" sz="2600" b="1">
                  <a:solidFill>
                    <a:srgbClr val="000000"/>
                  </a:solidFill>
                  <a:latin typeface="Canva Sans Bold"/>
                  <a:ea typeface="Canva Sans Bold"/>
                  <a:cs typeface="Canva Sans Bold"/>
                  <a:sym typeface="Canva Sans Bold"/>
                </a:rPr>
                <a:t>STFT</a:t>
              </a:r>
              <a:r>
                <a:rPr lang="en-US" sz="2600">
                  <a:solidFill>
                    <a:srgbClr val="000000"/>
                  </a:solidFill>
                  <a:latin typeface="Canva Sans"/>
                  <a:ea typeface="Canva Sans"/>
                  <a:cs typeface="Canva Sans"/>
                  <a:sym typeface="Canva Sans"/>
                </a:rPr>
                <a:t> </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Hanning window</a:t>
              </a:r>
              <a:r>
                <a:rPr lang="en-US" sz="2600">
                  <a:solidFill>
                    <a:srgbClr val="000000"/>
                  </a:solidFill>
                  <a:latin typeface="Canva Sans"/>
                  <a:ea typeface="Canva Sans"/>
                  <a:cs typeface="Canva Sans"/>
                  <a:sym typeface="Canva Sans"/>
                </a:rPr>
                <a:t> 50% overlap.</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window size is </a:t>
              </a:r>
              <a:r>
                <a:rPr lang="en-US" sz="2600" b="1">
                  <a:solidFill>
                    <a:srgbClr val="000000"/>
                  </a:solidFill>
                  <a:latin typeface="Canva Sans Bold"/>
                  <a:ea typeface="Canva Sans Bold"/>
                  <a:cs typeface="Canva Sans Bold"/>
                  <a:sym typeface="Canva Sans Bold"/>
                </a:rPr>
                <a:t>512</a:t>
              </a:r>
            </a:p>
          </p:txBody>
        </p:sp>
      </p:grpSp>
      <p:grpSp>
        <p:nvGrpSpPr>
          <p:cNvPr id="20" name="Group 20"/>
          <p:cNvGrpSpPr/>
          <p:nvPr/>
        </p:nvGrpSpPr>
        <p:grpSpPr>
          <a:xfrm>
            <a:off x="11021099" y="4727085"/>
            <a:ext cx="792517" cy="643665"/>
            <a:chOff x="0" y="0"/>
            <a:chExt cx="1000767" cy="812800"/>
          </a:xfrm>
        </p:grpSpPr>
        <p:sp>
          <p:nvSpPr>
            <p:cNvPr id="21" name="Freeform 21"/>
            <p:cNvSpPr/>
            <p:nvPr/>
          </p:nvSpPr>
          <p:spPr>
            <a:xfrm>
              <a:off x="0" y="0"/>
              <a:ext cx="1000767" cy="812800"/>
            </a:xfrm>
            <a:custGeom>
              <a:avLst/>
              <a:gdLst/>
              <a:ahLst/>
              <a:cxnLst/>
              <a:rect l="l" t="t" r="r" b="b"/>
              <a:pathLst>
                <a:path w="1000767" h="812800">
                  <a:moveTo>
                    <a:pt x="1000767" y="406400"/>
                  </a:moveTo>
                  <a:lnTo>
                    <a:pt x="594367" y="0"/>
                  </a:lnTo>
                  <a:lnTo>
                    <a:pt x="594367" y="203200"/>
                  </a:lnTo>
                  <a:lnTo>
                    <a:pt x="0" y="203200"/>
                  </a:lnTo>
                  <a:lnTo>
                    <a:pt x="0" y="609600"/>
                  </a:lnTo>
                  <a:lnTo>
                    <a:pt x="594367" y="609600"/>
                  </a:lnTo>
                  <a:lnTo>
                    <a:pt x="594367" y="812800"/>
                  </a:lnTo>
                  <a:lnTo>
                    <a:pt x="1000767" y="406400"/>
                  </a:lnTo>
                  <a:close/>
                </a:path>
              </a:pathLst>
            </a:custGeom>
            <a:solidFill>
              <a:srgbClr val="38416A"/>
            </a:solidFill>
          </p:spPr>
          <p:txBody>
            <a:bodyPr/>
            <a:lstStyle/>
            <a:p>
              <a:endParaRPr lang="en-US"/>
            </a:p>
          </p:txBody>
        </p:sp>
        <p:sp>
          <p:nvSpPr>
            <p:cNvPr id="22" name="TextBox 22"/>
            <p:cNvSpPr txBox="1"/>
            <p:nvPr/>
          </p:nvSpPr>
          <p:spPr>
            <a:xfrm>
              <a:off x="0" y="155575"/>
              <a:ext cx="899167" cy="454025"/>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0" y="359147"/>
            <a:ext cx="1078966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Implementation Details</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
        <p:nvSpPr>
          <p:cNvPr id="25" name="TextBox 25"/>
          <p:cNvSpPr txBox="1"/>
          <p:nvPr/>
        </p:nvSpPr>
        <p:spPr>
          <a:xfrm>
            <a:off x="3719375" y="1655902"/>
            <a:ext cx="11378320" cy="712471"/>
          </a:xfrm>
          <a:prstGeom prst="rect">
            <a:avLst/>
          </a:prstGeom>
        </p:spPr>
        <p:txBody>
          <a:bodyPr lIns="0" tIns="0" rIns="0" bIns="0" rtlCol="0" anchor="t">
            <a:spAutoFit/>
          </a:bodyPr>
          <a:lstStyle/>
          <a:p>
            <a:pPr algn="ctr">
              <a:lnSpc>
                <a:spcPts val="5879"/>
              </a:lnSpc>
            </a:pPr>
            <a:r>
              <a:rPr lang="en-US" sz="4199" b="1">
                <a:solidFill>
                  <a:srgbClr val="38416A"/>
                </a:solidFill>
                <a:latin typeface="Canva Sans Bold"/>
                <a:ea typeface="Canva Sans Bold"/>
                <a:cs typeface="Canva Sans Bold"/>
                <a:sym typeface="Canva Sans Bold"/>
              </a:rPr>
              <a:t>Dataset &amp; Preprocessing</a:t>
            </a:r>
          </a:p>
        </p:txBody>
      </p:sp>
      <p:grpSp>
        <p:nvGrpSpPr>
          <p:cNvPr id="26" name="Group 26"/>
          <p:cNvGrpSpPr/>
          <p:nvPr/>
        </p:nvGrpSpPr>
        <p:grpSpPr>
          <a:xfrm>
            <a:off x="390697" y="4642750"/>
            <a:ext cx="4220596" cy="1059877"/>
            <a:chOff x="0" y="0"/>
            <a:chExt cx="5627462" cy="1413170"/>
          </a:xfrm>
        </p:grpSpPr>
        <p:grpSp>
          <p:nvGrpSpPr>
            <p:cNvPr id="27" name="Group 27"/>
            <p:cNvGrpSpPr/>
            <p:nvPr/>
          </p:nvGrpSpPr>
          <p:grpSpPr>
            <a:xfrm>
              <a:off x="591791" y="0"/>
              <a:ext cx="4407342" cy="1413170"/>
              <a:chOff x="0" y="0"/>
              <a:chExt cx="719892" cy="230826"/>
            </a:xfrm>
          </p:grpSpPr>
          <p:sp>
            <p:nvSpPr>
              <p:cNvPr id="28" name="Freeform 28"/>
              <p:cNvSpPr/>
              <p:nvPr/>
            </p:nvSpPr>
            <p:spPr>
              <a:xfrm>
                <a:off x="0" y="0"/>
                <a:ext cx="719892" cy="230826"/>
              </a:xfrm>
              <a:custGeom>
                <a:avLst/>
                <a:gdLst/>
                <a:ahLst/>
                <a:cxnLst/>
                <a:rect l="l" t="t" r="r" b="b"/>
                <a:pathLst>
                  <a:path w="719892" h="230826">
                    <a:moveTo>
                      <a:pt x="115413" y="0"/>
                    </a:moveTo>
                    <a:lnTo>
                      <a:pt x="604479" y="0"/>
                    </a:lnTo>
                    <a:cubicBezTo>
                      <a:pt x="635088" y="0"/>
                      <a:pt x="664444" y="12160"/>
                      <a:pt x="686088" y="33804"/>
                    </a:cubicBezTo>
                    <a:cubicBezTo>
                      <a:pt x="707732" y="55448"/>
                      <a:pt x="719892" y="84804"/>
                      <a:pt x="719892" y="115413"/>
                    </a:cubicBezTo>
                    <a:lnTo>
                      <a:pt x="719892" y="115413"/>
                    </a:lnTo>
                    <a:cubicBezTo>
                      <a:pt x="719892" y="179154"/>
                      <a:pt x="668220" y="230826"/>
                      <a:pt x="604479" y="230826"/>
                    </a:cubicBezTo>
                    <a:lnTo>
                      <a:pt x="115413" y="230826"/>
                    </a:lnTo>
                    <a:cubicBezTo>
                      <a:pt x="51672" y="230826"/>
                      <a:pt x="0" y="179154"/>
                      <a:pt x="0" y="115413"/>
                    </a:cubicBezTo>
                    <a:lnTo>
                      <a:pt x="0" y="115413"/>
                    </a:lnTo>
                    <a:cubicBezTo>
                      <a:pt x="0" y="51672"/>
                      <a:pt x="51672" y="0"/>
                      <a:pt x="115413" y="0"/>
                    </a:cubicBezTo>
                    <a:close/>
                  </a:path>
                </a:pathLst>
              </a:custGeom>
              <a:solidFill>
                <a:srgbClr val="D0D6E6">
                  <a:alpha val="78824"/>
                </a:srgbClr>
              </a:solidFill>
            </p:spPr>
            <p:txBody>
              <a:bodyPr/>
              <a:lstStyle/>
              <a:p>
                <a:endParaRPr lang="en-US"/>
              </a:p>
            </p:txBody>
          </p:sp>
          <p:sp>
            <p:nvSpPr>
              <p:cNvPr id="29" name="TextBox 29"/>
              <p:cNvSpPr txBox="1"/>
              <p:nvPr/>
            </p:nvSpPr>
            <p:spPr>
              <a:xfrm>
                <a:off x="0" y="-28575"/>
                <a:ext cx="719892" cy="259401"/>
              </a:xfrm>
              <a:prstGeom prst="rect">
                <a:avLst/>
              </a:prstGeom>
            </p:spPr>
            <p:txBody>
              <a:bodyPr lIns="50800" tIns="50800" rIns="50800" bIns="50800" rtlCol="0" anchor="ctr"/>
              <a:lstStyle/>
              <a:p>
                <a:pPr algn="ctr">
                  <a:lnSpc>
                    <a:spcPts val="2235"/>
                  </a:lnSpc>
                </a:pPr>
                <a:endParaRPr/>
              </a:p>
            </p:txBody>
          </p:sp>
        </p:grpSp>
        <p:sp>
          <p:nvSpPr>
            <p:cNvPr id="30" name="TextBox 30"/>
            <p:cNvSpPr txBox="1"/>
            <p:nvPr/>
          </p:nvSpPr>
          <p:spPr>
            <a:xfrm>
              <a:off x="0" y="243721"/>
              <a:ext cx="5627462" cy="1004992"/>
            </a:xfrm>
            <a:prstGeom prst="rect">
              <a:avLst/>
            </a:prstGeom>
          </p:spPr>
          <p:txBody>
            <a:bodyPr lIns="0" tIns="0" rIns="0" bIns="0" rtlCol="0" anchor="t">
              <a:spAutoFit/>
            </a:bodyPr>
            <a:lstStyle/>
            <a:p>
              <a:pPr algn="ctr">
                <a:lnSpc>
                  <a:spcPts val="3080"/>
                </a:lnSpc>
              </a:pPr>
              <a:r>
                <a:rPr lang="en-US" sz="2200" b="1">
                  <a:solidFill>
                    <a:srgbClr val="000000"/>
                  </a:solidFill>
                  <a:latin typeface="Canva Sans Bold"/>
                  <a:ea typeface="Canva Sans Bold"/>
                  <a:cs typeface="Canva Sans Bold"/>
                  <a:sym typeface="Canva Sans Bold"/>
                </a:rPr>
                <a:t>time domain ECG 10s segments</a:t>
              </a:r>
            </a:p>
          </p:txBody>
        </p:sp>
      </p:grpSp>
      <p:grpSp>
        <p:nvGrpSpPr>
          <p:cNvPr id="31" name="Group 31"/>
          <p:cNvGrpSpPr/>
          <p:nvPr/>
        </p:nvGrpSpPr>
        <p:grpSpPr>
          <a:xfrm>
            <a:off x="11813617" y="4395206"/>
            <a:ext cx="6083687" cy="1307421"/>
            <a:chOff x="0" y="0"/>
            <a:chExt cx="8111582" cy="1743228"/>
          </a:xfrm>
        </p:grpSpPr>
        <p:grpSp>
          <p:nvGrpSpPr>
            <p:cNvPr id="32" name="Group 32"/>
            <p:cNvGrpSpPr/>
            <p:nvPr/>
          </p:nvGrpSpPr>
          <p:grpSpPr>
            <a:xfrm>
              <a:off x="0" y="0"/>
              <a:ext cx="8111582" cy="1743228"/>
              <a:chOff x="0" y="0"/>
              <a:chExt cx="1324939" cy="284738"/>
            </a:xfrm>
          </p:grpSpPr>
          <p:sp>
            <p:nvSpPr>
              <p:cNvPr id="33" name="Freeform 33"/>
              <p:cNvSpPr/>
              <p:nvPr/>
            </p:nvSpPr>
            <p:spPr>
              <a:xfrm>
                <a:off x="0" y="0"/>
                <a:ext cx="1324939" cy="284738"/>
              </a:xfrm>
              <a:custGeom>
                <a:avLst/>
                <a:gdLst/>
                <a:ahLst/>
                <a:cxnLst/>
                <a:rect l="l" t="t" r="r" b="b"/>
                <a:pathLst>
                  <a:path w="1324939" h="284738">
                    <a:moveTo>
                      <a:pt x="90452" y="0"/>
                    </a:moveTo>
                    <a:lnTo>
                      <a:pt x="1234488" y="0"/>
                    </a:lnTo>
                    <a:cubicBezTo>
                      <a:pt x="1284443" y="0"/>
                      <a:pt x="1324939" y="40497"/>
                      <a:pt x="1324939" y="90452"/>
                    </a:cubicBezTo>
                    <a:lnTo>
                      <a:pt x="1324939" y="194286"/>
                    </a:lnTo>
                    <a:cubicBezTo>
                      <a:pt x="1324939" y="244241"/>
                      <a:pt x="1284443" y="284738"/>
                      <a:pt x="1234488" y="284738"/>
                    </a:cubicBezTo>
                    <a:lnTo>
                      <a:pt x="90452" y="284738"/>
                    </a:lnTo>
                    <a:cubicBezTo>
                      <a:pt x="66462" y="284738"/>
                      <a:pt x="43456" y="275208"/>
                      <a:pt x="26493" y="258245"/>
                    </a:cubicBezTo>
                    <a:cubicBezTo>
                      <a:pt x="9530" y="241282"/>
                      <a:pt x="0" y="218275"/>
                      <a:pt x="0" y="194286"/>
                    </a:cubicBezTo>
                    <a:lnTo>
                      <a:pt x="0" y="90452"/>
                    </a:lnTo>
                    <a:cubicBezTo>
                      <a:pt x="0" y="40497"/>
                      <a:pt x="40497" y="0"/>
                      <a:pt x="90452" y="0"/>
                    </a:cubicBezTo>
                    <a:close/>
                  </a:path>
                </a:pathLst>
              </a:custGeom>
              <a:solidFill>
                <a:srgbClr val="D0D6E6">
                  <a:alpha val="78824"/>
                </a:srgbClr>
              </a:solidFill>
            </p:spPr>
            <p:txBody>
              <a:bodyPr/>
              <a:lstStyle/>
              <a:p>
                <a:endParaRPr lang="en-US"/>
              </a:p>
            </p:txBody>
          </p:sp>
          <p:sp>
            <p:nvSpPr>
              <p:cNvPr id="34" name="TextBox 34"/>
              <p:cNvSpPr txBox="1"/>
              <p:nvPr/>
            </p:nvSpPr>
            <p:spPr>
              <a:xfrm>
                <a:off x="0" y="-28575"/>
                <a:ext cx="1324939" cy="313313"/>
              </a:xfrm>
              <a:prstGeom prst="rect">
                <a:avLst/>
              </a:prstGeom>
            </p:spPr>
            <p:txBody>
              <a:bodyPr lIns="50800" tIns="50800" rIns="50800" bIns="50800" rtlCol="0" anchor="ctr"/>
              <a:lstStyle/>
              <a:p>
                <a:pPr algn="ctr">
                  <a:lnSpc>
                    <a:spcPts val="2235"/>
                  </a:lnSpc>
                </a:pPr>
                <a:endParaRPr/>
              </a:p>
            </p:txBody>
          </p:sp>
        </p:grpSp>
        <p:sp>
          <p:nvSpPr>
            <p:cNvPr id="35" name="TextBox 35"/>
            <p:cNvSpPr txBox="1"/>
            <p:nvPr/>
          </p:nvSpPr>
          <p:spPr>
            <a:xfrm>
              <a:off x="0" y="143544"/>
              <a:ext cx="8111582" cy="1343076"/>
            </a:xfrm>
            <a:prstGeom prst="rect">
              <a:avLst/>
            </a:prstGeom>
          </p:spPr>
          <p:txBody>
            <a:bodyPr lIns="0" tIns="0" rIns="0" bIns="0" rtlCol="0" anchor="t">
              <a:spAutoFit/>
            </a:bodyPr>
            <a:lstStyle/>
            <a:p>
              <a:pPr algn="ctr">
                <a:lnSpc>
                  <a:spcPts val="4197"/>
                </a:lnSpc>
              </a:pPr>
              <a:r>
                <a:rPr lang="en-US" sz="2998" b="1">
                  <a:solidFill>
                    <a:srgbClr val="000000"/>
                  </a:solidFill>
                  <a:latin typeface="Canva Sans Bold"/>
                  <a:ea typeface="Canva Sans Bold"/>
                  <a:cs typeface="Canva Sans Bold"/>
                  <a:sym typeface="Canva Sans Bold"/>
                </a:rPr>
                <a:t>Time-frequency spectrogram</a:t>
              </a:r>
            </a:p>
            <a:p>
              <a:pPr algn="ctr">
                <a:lnSpc>
                  <a:spcPts val="4197"/>
                </a:lnSpc>
              </a:pPr>
              <a:r>
                <a:rPr lang="en-US" sz="2998" b="1">
                  <a:solidFill>
                    <a:srgbClr val="000000"/>
                  </a:solidFill>
                  <a:latin typeface="Canva Sans Bold"/>
                  <a:ea typeface="Canva Sans Bold"/>
                  <a:cs typeface="Canva Sans Bold"/>
                  <a:sym typeface="Canva Sans Bold"/>
                </a:rPr>
                <a:t> 256 × 256 × 1</a:t>
              </a:r>
            </a:p>
          </p:txBody>
        </p:sp>
      </p:grpSp>
      <p:grpSp>
        <p:nvGrpSpPr>
          <p:cNvPr id="36" name="Group 36"/>
          <p:cNvGrpSpPr/>
          <p:nvPr/>
        </p:nvGrpSpPr>
        <p:grpSpPr>
          <a:xfrm>
            <a:off x="11702431" y="7616957"/>
            <a:ext cx="5989825" cy="1546616"/>
            <a:chOff x="0" y="0"/>
            <a:chExt cx="7986434" cy="2062155"/>
          </a:xfrm>
        </p:grpSpPr>
        <p:grpSp>
          <p:nvGrpSpPr>
            <p:cNvPr id="37" name="Group 37"/>
            <p:cNvGrpSpPr/>
            <p:nvPr/>
          </p:nvGrpSpPr>
          <p:grpSpPr>
            <a:xfrm>
              <a:off x="0" y="0"/>
              <a:ext cx="7986434" cy="2062155"/>
              <a:chOff x="0" y="0"/>
              <a:chExt cx="1304498" cy="336831"/>
            </a:xfrm>
          </p:grpSpPr>
          <p:sp>
            <p:nvSpPr>
              <p:cNvPr id="38" name="Freeform 38"/>
              <p:cNvSpPr/>
              <p:nvPr/>
            </p:nvSpPr>
            <p:spPr>
              <a:xfrm>
                <a:off x="0" y="0"/>
                <a:ext cx="1304498" cy="336831"/>
              </a:xfrm>
              <a:custGeom>
                <a:avLst/>
                <a:gdLst/>
                <a:ahLst/>
                <a:cxnLst/>
                <a:rect l="l" t="t" r="r" b="b"/>
                <a:pathLst>
                  <a:path w="1304498" h="336831">
                    <a:moveTo>
                      <a:pt x="91869" y="0"/>
                    </a:moveTo>
                    <a:lnTo>
                      <a:pt x="1212629" y="0"/>
                    </a:lnTo>
                    <a:cubicBezTo>
                      <a:pt x="1263367" y="0"/>
                      <a:pt x="1304498" y="41131"/>
                      <a:pt x="1304498" y="91869"/>
                    </a:cubicBezTo>
                    <a:lnTo>
                      <a:pt x="1304498" y="244962"/>
                    </a:lnTo>
                    <a:cubicBezTo>
                      <a:pt x="1304498" y="295700"/>
                      <a:pt x="1263367" y="336831"/>
                      <a:pt x="1212629" y="336831"/>
                    </a:cubicBezTo>
                    <a:lnTo>
                      <a:pt x="91869" y="336831"/>
                    </a:lnTo>
                    <a:cubicBezTo>
                      <a:pt x="41131" y="336831"/>
                      <a:pt x="0" y="295700"/>
                      <a:pt x="0" y="244962"/>
                    </a:cubicBezTo>
                    <a:lnTo>
                      <a:pt x="0" y="91869"/>
                    </a:lnTo>
                    <a:cubicBezTo>
                      <a:pt x="0" y="41131"/>
                      <a:pt x="41131" y="0"/>
                      <a:pt x="91869" y="0"/>
                    </a:cubicBezTo>
                    <a:close/>
                  </a:path>
                </a:pathLst>
              </a:custGeom>
              <a:solidFill>
                <a:srgbClr val="D0D6E6">
                  <a:alpha val="78824"/>
                </a:srgbClr>
              </a:solidFill>
            </p:spPr>
            <p:txBody>
              <a:bodyPr/>
              <a:lstStyle/>
              <a:p>
                <a:endParaRPr lang="en-US"/>
              </a:p>
            </p:txBody>
          </p:sp>
          <p:sp>
            <p:nvSpPr>
              <p:cNvPr id="39" name="TextBox 39"/>
              <p:cNvSpPr txBox="1"/>
              <p:nvPr/>
            </p:nvSpPr>
            <p:spPr>
              <a:xfrm>
                <a:off x="0" y="-28575"/>
                <a:ext cx="1304498" cy="365406"/>
              </a:xfrm>
              <a:prstGeom prst="rect">
                <a:avLst/>
              </a:prstGeom>
            </p:spPr>
            <p:txBody>
              <a:bodyPr lIns="50800" tIns="50800" rIns="50800" bIns="50800" rtlCol="0" anchor="ctr"/>
              <a:lstStyle/>
              <a:p>
                <a:pPr algn="ctr">
                  <a:lnSpc>
                    <a:spcPts val="2235"/>
                  </a:lnSpc>
                </a:pPr>
                <a:endParaRPr/>
              </a:p>
            </p:txBody>
          </p:sp>
        </p:grpSp>
        <p:sp>
          <p:nvSpPr>
            <p:cNvPr id="40" name="TextBox 40"/>
            <p:cNvSpPr txBox="1"/>
            <p:nvPr/>
          </p:nvSpPr>
          <p:spPr>
            <a:xfrm>
              <a:off x="555138" y="249181"/>
              <a:ext cx="7159136" cy="1525692"/>
            </a:xfrm>
            <a:prstGeom prst="rect">
              <a:avLst/>
            </a:prstGeom>
          </p:spPr>
          <p:txBody>
            <a:bodyPr lIns="0" tIns="0" rIns="0" bIns="0" rtlCol="0" anchor="t">
              <a:spAutoFit/>
            </a:bodyPr>
            <a:lstStyle/>
            <a:p>
              <a:pPr algn="ctr">
                <a:lnSpc>
                  <a:spcPts val="3080"/>
                </a:lnSpc>
              </a:pPr>
              <a:r>
                <a:rPr lang="en-US" sz="2200">
                  <a:solidFill>
                    <a:srgbClr val="000000"/>
                  </a:solidFill>
                  <a:latin typeface="Canva Sans"/>
                  <a:ea typeface="Canva Sans"/>
                  <a:cs typeface="Canva Sans"/>
                  <a:sym typeface="Canva Sans"/>
                </a:rPr>
                <a:t>Stack all spectrogram tensors into model-ready arrays</a:t>
              </a:r>
            </a:p>
            <a:p>
              <a:pPr algn="ctr">
                <a:lnSpc>
                  <a:spcPts val="3080"/>
                </a:lnSpc>
              </a:pPr>
              <a:r>
                <a:rPr lang="en-US" sz="2200" b="1">
                  <a:solidFill>
                    <a:srgbClr val="000000"/>
                  </a:solidFill>
                  <a:latin typeface="Canva Sans Bold"/>
                  <a:ea typeface="Canva Sans Bold"/>
                  <a:cs typeface="Canva Sans Bold"/>
                  <a:sym typeface="Canva Sans Bold"/>
                </a:rPr>
                <a:t>train_X_2d and test_X_2d</a:t>
              </a:r>
            </a:p>
          </p:txBody>
        </p:sp>
      </p:grpSp>
      <p:grpSp>
        <p:nvGrpSpPr>
          <p:cNvPr id="41" name="Group 41"/>
          <p:cNvGrpSpPr/>
          <p:nvPr/>
        </p:nvGrpSpPr>
        <p:grpSpPr>
          <a:xfrm>
            <a:off x="4920088" y="7834236"/>
            <a:ext cx="5989825" cy="1112058"/>
            <a:chOff x="0" y="0"/>
            <a:chExt cx="7986434" cy="1482743"/>
          </a:xfrm>
        </p:grpSpPr>
        <p:grpSp>
          <p:nvGrpSpPr>
            <p:cNvPr id="42" name="Group 42"/>
            <p:cNvGrpSpPr/>
            <p:nvPr/>
          </p:nvGrpSpPr>
          <p:grpSpPr>
            <a:xfrm>
              <a:off x="0" y="0"/>
              <a:ext cx="7986434" cy="1482743"/>
              <a:chOff x="0" y="0"/>
              <a:chExt cx="1304498" cy="242190"/>
            </a:xfrm>
          </p:grpSpPr>
          <p:sp>
            <p:nvSpPr>
              <p:cNvPr id="43" name="Freeform 43"/>
              <p:cNvSpPr/>
              <p:nvPr/>
            </p:nvSpPr>
            <p:spPr>
              <a:xfrm>
                <a:off x="0" y="0"/>
                <a:ext cx="1304498" cy="242190"/>
              </a:xfrm>
              <a:custGeom>
                <a:avLst/>
                <a:gdLst/>
                <a:ahLst/>
                <a:cxnLst/>
                <a:rect l="l" t="t" r="r" b="b"/>
                <a:pathLst>
                  <a:path w="1304498" h="242190">
                    <a:moveTo>
                      <a:pt x="91869" y="0"/>
                    </a:moveTo>
                    <a:lnTo>
                      <a:pt x="1212629" y="0"/>
                    </a:lnTo>
                    <a:cubicBezTo>
                      <a:pt x="1263367" y="0"/>
                      <a:pt x="1304498" y="41131"/>
                      <a:pt x="1304498" y="91869"/>
                    </a:cubicBezTo>
                    <a:lnTo>
                      <a:pt x="1304498" y="150321"/>
                    </a:lnTo>
                    <a:cubicBezTo>
                      <a:pt x="1304498" y="201059"/>
                      <a:pt x="1263367" y="242190"/>
                      <a:pt x="1212629" y="242190"/>
                    </a:cubicBezTo>
                    <a:lnTo>
                      <a:pt x="91869" y="242190"/>
                    </a:lnTo>
                    <a:cubicBezTo>
                      <a:pt x="41131" y="242190"/>
                      <a:pt x="0" y="201059"/>
                      <a:pt x="0" y="150321"/>
                    </a:cubicBezTo>
                    <a:lnTo>
                      <a:pt x="0" y="91869"/>
                    </a:lnTo>
                    <a:cubicBezTo>
                      <a:pt x="0" y="41131"/>
                      <a:pt x="41131" y="0"/>
                      <a:pt x="91869" y="0"/>
                    </a:cubicBezTo>
                    <a:close/>
                  </a:path>
                </a:pathLst>
              </a:custGeom>
              <a:solidFill>
                <a:srgbClr val="D0D6E6">
                  <a:alpha val="78824"/>
                </a:srgbClr>
              </a:solidFill>
            </p:spPr>
            <p:txBody>
              <a:bodyPr/>
              <a:lstStyle/>
              <a:p>
                <a:endParaRPr lang="en-US"/>
              </a:p>
            </p:txBody>
          </p:sp>
          <p:sp>
            <p:nvSpPr>
              <p:cNvPr id="44" name="TextBox 44"/>
              <p:cNvSpPr txBox="1"/>
              <p:nvPr/>
            </p:nvSpPr>
            <p:spPr>
              <a:xfrm>
                <a:off x="0" y="-28575"/>
                <a:ext cx="1304498" cy="270765"/>
              </a:xfrm>
              <a:prstGeom prst="rect">
                <a:avLst/>
              </a:prstGeom>
            </p:spPr>
            <p:txBody>
              <a:bodyPr lIns="50800" tIns="50800" rIns="50800" bIns="50800" rtlCol="0" anchor="ctr"/>
              <a:lstStyle/>
              <a:p>
                <a:pPr algn="ctr">
                  <a:lnSpc>
                    <a:spcPts val="2235"/>
                  </a:lnSpc>
                </a:pPr>
                <a:endParaRPr/>
              </a:p>
            </p:txBody>
          </p:sp>
        </p:grpSp>
        <p:sp>
          <p:nvSpPr>
            <p:cNvPr id="45" name="TextBox 45"/>
            <p:cNvSpPr txBox="1"/>
            <p:nvPr/>
          </p:nvSpPr>
          <p:spPr>
            <a:xfrm>
              <a:off x="351075" y="219826"/>
              <a:ext cx="7159136" cy="1004992"/>
            </a:xfrm>
            <a:prstGeom prst="rect">
              <a:avLst/>
            </a:prstGeom>
          </p:spPr>
          <p:txBody>
            <a:bodyPr lIns="0" tIns="0" rIns="0" bIns="0" rtlCol="0" anchor="t">
              <a:spAutoFit/>
            </a:bodyPr>
            <a:lstStyle/>
            <a:p>
              <a:pPr algn="ctr">
                <a:lnSpc>
                  <a:spcPts val="3080"/>
                </a:lnSpc>
              </a:pPr>
              <a:r>
                <a:rPr lang="en-US" sz="2200">
                  <a:solidFill>
                    <a:srgbClr val="000000"/>
                  </a:solidFill>
                  <a:latin typeface="Canva Sans"/>
                  <a:ea typeface="Canva Sans"/>
                  <a:cs typeface="Canva Sans"/>
                  <a:sym typeface="Canva Sans"/>
                </a:rPr>
                <a:t>Convert class labels into one-hot vectors</a:t>
              </a:r>
            </a:p>
          </p:txBody>
        </p:sp>
      </p:grpSp>
      <p:grpSp>
        <p:nvGrpSpPr>
          <p:cNvPr id="46" name="Group 46"/>
          <p:cNvGrpSpPr/>
          <p:nvPr/>
        </p:nvGrpSpPr>
        <p:grpSpPr>
          <a:xfrm>
            <a:off x="10909914" y="8068432"/>
            <a:ext cx="792517" cy="643665"/>
            <a:chOff x="0" y="0"/>
            <a:chExt cx="1000767" cy="812800"/>
          </a:xfrm>
        </p:grpSpPr>
        <p:sp>
          <p:nvSpPr>
            <p:cNvPr id="47" name="Freeform 47"/>
            <p:cNvSpPr/>
            <p:nvPr/>
          </p:nvSpPr>
          <p:spPr>
            <a:xfrm>
              <a:off x="0" y="0"/>
              <a:ext cx="1000767" cy="812800"/>
            </a:xfrm>
            <a:custGeom>
              <a:avLst/>
              <a:gdLst/>
              <a:ahLst/>
              <a:cxnLst/>
              <a:rect l="l" t="t" r="r" b="b"/>
              <a:pathLst>
                <a:path w="1000767" h="812800">
                  <a:moveTo>
                    <a:pt x="1000767" y="406400"/>
                  </a:moveTo>
                  <a:lnTo>
                    <a:pt x="594367" y="0"/>
                  </a:lnTo>
                  <a:lnTo>
                    <a:pt x="594367" y="203200"/>
                  </a:lnTo>
                  <a:lnTo>
                    <a:pt x="0" y="203200"/>
                  </a:lnTo>
                  <a:lnTo>
                    <a:pt x="0" y="609600"/>
                  </a:lnTo>
                  <a:lnTo>
                    <a:pt x="594367" y="609600"/>
                  </a:lnTo>
                  <a:lnTo>
                    <a:pt x="594367" y="812800"/>
                  </a:lnTo>
                  <a:lnTo>
                    <a:pt x="1000767" y="406400"/>
                  </a:lnTo>
                  <a:close/>
                </a:path>
              </a:pathLst>
            </a:custGeom>
            <a:solidFill>
              <a:srgbClr val="38416A"/>
            </a:solidFill>
          </p:spPr>
          <p:txBody>
            <a:bodyPr/>
            <a:lstStyle/>
            <a:p>
              <a:endParaRPr lang="en-US"/>
            </a:p>
          </p:txBody>
        </p:sp>
        <p:sp>
          <p:nvSpPr>
            <p:cNvPr id="48" name="TextBox 48"/>
            <p:cNvSpPr txBox="1"/>
            <p:nvPr/>
          </p:nvSpPr>
          <p:spPr>
            <a:xfrm>
              <a:off x="0" y="155575"/>
              <a:ext cx="899167" cy="454025"/>
            </a:xfrm>
            <a:prstGeom prst="rect">
              <a:avLst/>
            </a:prstGeom>
          </p:spPr>
          <p:txBody>
            <a:bodyPr lIns="50800" tIns="50800" rIns="50800" bIns="50800" rtlCol="0" anchor="ctr"/>
            <a:lstStyle/>
            <a:p>
              <a:pPr algn="ctr">
                <a:lnSpc>
                  <a:spcPts val="2800"/>
                </a:lnSpc>
              </a:pPr>
              <a:endParaRPr/>
            </a:p>
          </p:txBody>
        </p:sp>
      </p:grpSp>
      <p:grpSp>
        <p:nvGrpSpPr>
          <p:cNvPr id="49" name="Group 49"/>
          <p:cNvGrpSpPr/>
          <p:nvPr/>
        </p:nvGrpSpPr>
        <p:grpSpPr>
          <a:xfrm rot="5400000">
            <a:off x="14057235" y="6205874"/>
            <a:ext cx="1596450" cy="907835"/>
            <a:chOff x="0" y="0"/>
            <a:chExt cx="1000767" cy="569095"/>
          </a:xfrm>
        </p:grpSpPr>
        <p:sp>
          <p:nvSpPr>
            <p:cNvPr id="50" name="Freeform 50"/>
            <p:cNvSpPr/>
            <p:nvPr/>
          </p:nvSpPr>
          <p:spPr>
            <a:xfrm>
              <a:off x="0" y="0"/>
              <a:ext cx="1000767" cy="569095"/>
            </a:xfrm>
            <a:custGeom>
              <a:avLst/>
              <a:gdLst/>
              <a:ahLst/>
              <a:cxnLst/>
              <a:rect l="l" t="t" r="r" b="b"/>
              <a:pathLst>
                <a:path w="1000767" h="569095">
                  <a:moveTo>
                    <a:pt x="1000767" y="284547"/>
                  </a:moveTo>
                  <a:lnTo>
                    <a:pt x="594367" y="0"/>
                  </a:lnTo>
                  <a:lnTo>
                    <a:pt x="594367" y="203200"/>
                  </a:lnTo>
                  <a:lnTo>
                    <a:pt x="0" y="203200"/>
                  </a:lnTo>
                  <a:lnTo>
                    <a:pt x="0" y="365895"/>
                  </a:lnTo>
                  <a:lnTo>
                    <a:pt x="594367" y="365895"/>
                  </a:lnTo>
                  <a:lnTo>
                    <a:pt x="594367" y="569095"/>
                  </a:lnTo>
                  <a:lnTo>
                    <a:pt x="1000767" y="284547"/>
                  </a:lnTo>
                  <a:close/>
                </a:path>
              </a:pathLst>
            </a:custGeom>
            <a:solidFill>
              <a:srgbClr val="38416A"/>
            </a:solidFill>
          </p:spPr>
          <p:txBody>
            <a:bodyPr/>
            <a:lstStyle/>
            <a:p>
              <a:endParaRPr lang="en-US"/>
            </a:p>
          </p:txBody>
        </p:sp>
        <p:sp>
          <p:nvSpPr>
            <p:cNvPr id="51" name="TextBox 51"/>
            <p:cNvSpPr txBox="1"/>
            <p:nvPr/>
          </p:nvSpPr>
          <p:spPr>
            <a:xfrm>
              <a:off x="0" y="155575"/>
              <a:ext cx="899167" cy="210320"/>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1474822" cy="3086100"/>
            <a:chOff x="0" y="0"/>
            <a:chExt cx="3022175" cy="812800"/>
          </a:xfrm>
        </p:grpSpPr>
        <p:sp>
          <p:nvSpPr>
            <p:cNvPr id="8" name="Freeform 8"/>
            <p:cNvSpPr/>
            <p:nvPr/>
          </p:nvSpPr>
          <p:spPr>
            <a:xfrm>
              <a:off x="0" y="0"/>
              <a:ext cx="3022175" cy="812800"/>
            </a:xfrm>
            <a:custGeom>
              <a:avLst/>
              <a:gdLst/>
              <a:ahLst/>
              <a:cxnLst/>
              <a:rect l="l" t="t" r="r" b="b"/>
              <a:pathLst>
                <a:path w="3022175" h="812800">
                  <a:moveTo>
                    <a:pt x="34409" y="0"/>
                  </a:moveTo>
                  <a:lnTo>
                    <a:pt x="2987766" y="0"/>
                  </a:lnTo>
                  <a:cubicBezTo>
                    <a:pt x="3006770" y="0"/>
                    <a:pt x="3022175" y="15405"/>
                    <a:pt x="3022175" y="34409"/>
                  </a:cubicBezTo>
                  <a:lnTo>
                    <a:pt x="3022175" y="778391"/>
                  </a:lnTo>
                  <a:cubicBezTo>
                    <a:pt x="3022175" y="787517"/>
                    <a:pt x="3018550" y="796269"/>
                    <a:pt x="3012097" y="802722"/>
                  </a:cubicBezTo>
                  <a:cubicBezTo>
                    <a:pt x="3005644" y="809175"/>
                    <a:pt x="2996892" y="812800"/>
                    <a:pt x="2987766" y="812800"/>
                  </a:cubicBezTo>
                  <a:lnTo>
                    <a:pt x="34409" y="812800"/>
                  </a:lnTo>
                  <a:cubicBezTo>
                    <a:pt x="25283" y="812800"/>
                    <a:pt x="16531" y="809175"/>
                    <a:pt x="10078" y="802722"/>
                  </a:cubicBezTo>
                  <a:cubicBezTo>
                    <a:pt x="3625" y="796269"/>
                    <a:pt x="0" y="787517"/>
                    <a:pt x="0" y="778391"/>
                  </a:cubicBezTo>
                  <a:lnTo>
                    <a:pt x="0" y="34409"/>
                  </a:lnTo>
                  <a:cubicBezTo>
                    <a:pt x="0" y="25283"/>
                    <a:pt x="3625" y="16531"/>
                    <a:pt x="10078" y="10078"/>
                  </a:cubicBezTo>
                  <a:cubicBezTo>
                    <a:pt x="16531" y="3625"/>
                    <a:pt x="25283" y="0"/>
                    <a:pt x="34409" y="0"/>
                  </a:cubicBezTo>
                  <a:close/>
                </a:path>
              </a:pathLst>
            </a:custGeom>
            <a:solidFill>
              <a:srgbClr val="676DB6"/>
            </a:solidFill>
          </p:spPr>
          <p:txBody>
            <a:bodyPr/>
            <a:lstStyle/>
            <a:p>
              <a:endParaRPr lang="en-US"/>
            </a:p>
          </p:txBody>
        </p:sp>
        <p:sp>
          <p:nvSpPr>
            <p:cNvPr id="9" name="TextBox 9"/>
            <p:cNvSpPr txBox="1"/>
            <p:nvPr/>
          </p:nvSpPr>
          <p:spPr>
            <a:xfrm>
              <a:off x="0" y="-28575"/>
              <a:ext cx="3022175" cy="841375"/>
            </a:xfrm>
            <a:prstGeom prst="rect">
              <a:avLst/>
            </a:prstGeom>
          </p:spPr>
          <p:txBody>
            <a:bodyPr lIns="50800" tIns="50800" rIns="50800" bIns="50800" rtlCol="0" anchor="ctr"/>
            <a:lstStyle/>
            <a:p>
              <a:pPr algn="ctr">
                <a:lnSpc>
                  <a:spcPts val="2235"/>
                </a:lnSpc>
              </a:pPr>
              <a:endParaRPr/>
            </a:p>
          </p:txBody>
        </p:sp>
      </p:grpSp>
      <p:sp>
        <p:nvSpPr>
          <p:cNvPr id="10" name="TextBox 10"/>
          <p:cNvSpPr txBox="1"/>
          <p:nvPr/>
        </p:nvSpPr>
        <p:spPr>
          <a:xfrm>
            <a:off x="0" y="359147"/>
            <a:ext cx="1078966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Implementation Details</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id="12" name="TextBox 12"/>
          <p:cNvSpPr txBox="1"/>
          <p:nvPr/>
        </p:nvSpPr>
        <p:spPr>
          <a:xfrm>
            <a:off x="3454840" y="1809060"/>
            <a:ext cx="11378320" cy="712471"/>
          </a:xfrm>
          <a:prstGeom prst="rect">
            <a:avLst/>
          </a:prstGeom>
        </p:spPr>
        <p:txBody>
          <a:bodyPr lIns="0" tIns="0" rIns="0" bIns="0" rtlCol="0" anchor="t">
            <a:spAutoFit/>
          </a:bodyPr>
          <a:lstStyle/>
          <a:p>
            <a:pPr algn="ctr">
              <a:lnSpc>
                <a:spcPts val="5879"/>
              </a:lnSpc>
            </a:pPr>
            <a:r>
              <a:rPr lang="en-US" sz="4199" b="1">
                <a:solidFill>
                  <a:srgbClr val="38416A"/>
                </a:solidFill>
                <a:latin typeface="Canva Sans Bold"/>
                <a:ea typeface="Canva Sans Bold"/>
                <a:cs typeface="Canva Sans Bold"/>
                <a:sym typeface="Canva Sans Bold"/>
              </a:rPr>
              <a:t>Dataset &amp; Preprocessing</a:t>
            </a:r>
          </a:p>
        </p:txBody>
      </p:sp>
      <p:sp>
        <p:nvSpPr>
          <p:cNvPr id="13" name="Freeform 13"/>
          <p:cNvSpPr/>
          <p:nvPr/>
        </p:nvSpPr>
        <p:spPr>
          <a:xfrm>
            <a:off x="1028700" y="3484259"/>
            <a:ext cx="7575176" cy="4619157"/>
          </a:xfrm>
          <a:custGeom>
            <a:avLst/>
            <a:gdLst/>
            <a:ahLst/>
            <a:cxnLst/>
            <a:rect l="l" t="t" r="r" b="b"/>
            <a:pathLst>
              <a:path w="7575176" h="4619157">
                <a:moveTo>
                  <a:pt x="0" y="0"/>
                </a:moveTo>
                <a:lnTo>
                  <a:pt x="7575176" y="0"/>
                </a:lnTo>
                <a:lnTo>
                  <a:pt x="7575176" y="4619157"/>
                </a:lnTo>
                <a:lnTo>
                  <a:pt x="0" y="4619157"/>
                </a:lnTo>
                <a:lnTo>
                  <a:pt x="0" y="0"/>
                </a:lnTo>
                <a:close/>
              </a:path>
            </a:pathLst>
          </a:custGeom>
          <a:blipFill>
            <a:blip r:embed="rId5"/>
            <a:stretch>
              <a:fillRect b="-147069"/>
            </a:stretch>
          </a:blipFill>
        </p:spPr>
        <p:txBody>
          <a:bodyPr/>
          <a:lstStyle/>
          <a:p>
            <a:endParaRPr lang="en-US"/>
          </a:p>
        </p:txBody>
      </p:sp>
      <p:sp>
        <p:nvSpPr>
          <p:cNvPr id="14" name="Freeform 14"/>
          <p:cNvSpPr/>
          <p:nvPr/>
        </p:nvSpPr>
        <p:spPr>
          <a:xfrm>
            <a:off x="9408535" y="2864430"/>
            <a:ext cx="7612084" cy="6969204"/>
          </a:xfrm>
          <a:custGeom>
            <a:avLst/>
            <a:gdLst/>
            <a:ahLst/>
            <a:cxnLst/>
            <a:rect l="l" t="t" r="r" b="b"/>
            <a:pathLst>
              <a:path w="7612084" h="6969204">
                <a:moveTo>
                  <a:pt x="0" y="0"/>
                </a:moveTo>
                <a:lnTo>
                  <a:pt x="7612084" y="0"/>
                </a:lnTo>
                <a:lnTo>
                  <a:pt x="7612084" y="6969205"/>
                </a:lnTo>
                <a:lnTo>
                  <a:pt x="0" y="6969205"/>
                </a:lnTo>
                <a:lnTo>
                  <a:pt x="0" y="0"/>
                </a:lnTo>
                <a:close/>
              </a:path>
            </a:pathLst>
          </a:custGeom>
          <a:blipFill>
            <a:blip r:embed="rId5"/>
            <a:stretch>
              <a:fillRect l="-1846" t="-67593"/>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3">
              <a:alphaModFix amt="9999"/>
              <a:extLst>
                <a:ext uri="{96DAC541-7B7A-43D3-8B79-37D633B846F1}">
                  <asvg:svgBlip xmlns:asvg="http://schemas.microsoft.com/office/drawing/2016/SVG/main" r:embed="rId4"/>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685158" y="-1543050"/>
            <a:ext cx="11474822" cy="3086100"/>
            <a:chOff x="0" y="0"/>
            <a:chExt cx="3022175" cy="812800"/>
          </a:xfrm>
        </p:grpSpPr>
        <p:sp>
          <p:nvSpPr>
            <p:cNvPr id="8" name="Freeform 8"/>
            <p:cNvSpPr/>
            <p:nvPr/>
          </p:nvSpPr>
          <p:spPr>
            <a:xfrm>
              <a:off x="0" y="0"/>
              <a:ext cx="3022175" cy="812800"/>
            </a:xfrm>
            <a:custGeom>
              <a:avLst/>
              <a:gdLst/>
              <a:ahLst/>
              <a:cxnLst/>
              <a:rect l="l" t="t" r="r" b="b"/>
              <a:pathLst>
                <a:path w="3022175" h="812800">
                  <a:moveTo>
                    <a:pt x="34409" y="0"/>
                  </a:moveTo>
                  <a:lnTo>
                    <a:pt x="2987766" y="0"/>
                  </a:lnTo>
                  <a:cubicBezTo>
                    <a:pt x="3006770" y="0"/>
                    <a:pt x="3022175" y="15405"/>
                    <a:pt x="3022175" y="34409"/>
                  </a:cubicBezTo>
                  <a:lnTo>
                    <a:pt x="3022175" y="778391"/>
                  </a:lnTo>
                  <a:cubicBezTo>
                    <a:pt x="3022175" y="787517"/>
                    <a:pt x="3018550" y="796269"/>
                    <a:pt x="3012097" y="802722"/>
                  </a:cubicBezTo>
                  <a:cubicBezTo>
                    <a:pt x="3005644" y="809175"/>
                    <a:pt x="2996892" y="812800"/>
                    <a:pt x="2987766" y="812800"/>
                  </a:cubicBezTo>
                  <a:lnTo>
                    <a:pt x="34409" y="812800"/>
                  </a:lnTo>
                  <a:cubicBezTo>
                    <a:pt x="25283" y="812800"/>
                    <a:pt x="16531" y="809175"/>
                    <a:pt x="10078" y="802722"/>
                  </a:cubicBezTo>
                  <a:cubicBezTo>
                    <a:pt x="3625" y="796269"/>
                    <a:pt x="0" y="787517"/>
                    <a:pt x="0" y="778391"/>
                  </a:cubicBezTo>
                  <a:lnTo>
                    <a:pt x="0" y="34409"/>
                  </a:lnTo>
                  <a:cubicBezTo>
                    <a:pt x="0" y="25283"/>
                    <a:pt x="3625" y="16531"/>
                    <a:pt x="10078" y="10078"/>
                  </a:cubicBezTo>
                  <a:cubicBezTo>
                    <a:pt x="16531" y="3625"/>
                    <a:pt x="25283" y="0"/>
                    <a:pt x="34409" y="0"/>
                  </a:cubicBezTo>
                  <a:close/>
                </a:path>
              </a:pathLst>
            </a:custGeom>
            <a:solidFill>
              <a:srgbClr val="676DB6"/>
            </a:solidFill>
          </p:spPr>
          <p:txBody>
            <a:bodyPr/>
            <a:lstStyle/>
            <a:p>
              <a:endParaRPr lang="en-US"/>
            </a:p>
          </p:txBody>
        </p:sp>
        <p:sp>
          <p:nvSpPr>
            <p:cNvPr id="9" name="TextBox 9"/>
            <p:cNvSpPr txBox="1"/>
            <p:nvPr/>
          </p:nvSpPr>
          <p:spPr>
            <a:xfrm>
              <a:off x="0" y="-28575"/>
              <a:ext cx="3022175" cy="841375"/>
            </a:xfrm>
            <a:prstGeom prst="rect">
              <a:avLst/>
            </a:prstGeom>
          </p:spPr>
          <p:txBody>
            <a:bodyPr lIns="50800" tIns="50800" rIns="50800" bIns="50800" rtlCol="0" anchor="ctr"/>
            <a:lstStyle/>
            <a:p>
              <a:pPr algn="ctr">
                <a:lnSpc>
                  <a:spcPts val="2235"/>
                </a:lnSpc>
              </a:pPr>
              <a:endParaRPr/>
            </a:p>
          </p:txBody>
        </p:sp>
      </p:grpSp>
      <p:sp>
        <p:nvSpPr>
          <p:cNvPr id="10" name="Freeform 10"/>
          <p:cNvSpPr/>
          <p:nvPr/>
        </p:nvSpPr>
        <p:spPr>
          <a:xfrm>
            <a:off x="891541" y="2864430"/>
            <a:ext cx="8677354" cy="6195218"/>
          </a:xfrm>
          <a:custGeom>
            <a:avLst/>
            <a:gdLst/>
            <a:ahLst/>
            <a:cxnLst/>
            <a:rect l="l" t="t" r="r" b="b"/>
            <a:pathLst>
              <a:path w="8677354" h="6195218">
                <a:moveTo>
                  <a:pt x="0" y="0"/>
                </a:moveTo>
                <a:lnTo>
                  <a:pt x="8677354" y="0"/>
                </a:lnTo>
                <a:lnTo>
                  <a:pt x="8677354" y="6195218"/>
                </a:lnTo>
                <a:lnTo>
                  <a:pt x="0" y="6195218"/>
                </a:lnTo>
                <a:lnTo>
                  <a:pt x="0" y="0"/>
                </a:lnTo>
                <a:close/>
              </a:path>
            </a:pathLst>
          </a:custGeom>
          <a:blipFill>
            <a:blip r:embed="rId5"/>
            <a:stretch>
              <a:fillRect b="-3648"/>
            </a:stretch>
          </a:blipFill>
        </p:spPr>
        <p:txBody>
          <a:bodyPr/>
          <a:lstStyle/>
          <a:p>
            <a:endParaRPr lang="en-US"/>
          </a:p>
        </p:txBody>
      </p:sp>
      <p:sp>
        <p:nvSpPr>
          <p:cNvPr id="11" name="TextBox 11"/>
          <p:cNvSpPr txBox="1"/>
          <p:nvPr/>
        </p:nvSpPr>
        <p:spPr>
          <a:xfrm>
            <a:off x="0" y="359147"/>
            <a:ext cx="1078966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Implementation Details</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
        <p:nvSpPr>
          <p:cNvPr id="13" name="TextBox 13"/>
          <p:cNvSpPr txBox="1"/>
          <p:nvPr/>
        </p:nvSpPr>
        <p:spPr>
          <a:xfrm>
            <a:off x="3454840" y="1809060"/>
            <a:ext cx="11378320" cy="712471"/>
          </a:xfrm>
          <a:prstGeom prst="rect">
            <a:avLst/>
          </a:prstGeom>
        </p:spPr>
        <p:txBody>
          <a:bodyPr lIns="0" tIns="0" rIns="0" bIns="0" rtlCol="0" anchor="t">
            <a:spAutoFit/>
          </a:bodyPr>
          <a:lstStyle/>
          <a:p>
            <a:pPr algn="ctr">
              <a:lnSpc>
                <a:spcPts val="5879"/>
              </a:lnSpc>
            </a:pPr>
            <a:r>
              <a:rPr lang="en-US" sz="4199" b="1">
                <a:solidFill>
                  <a:srgbClr val="38416A"/>
                </a:solidFill>
                <a:latin typeface="Canva Sans Bold"/>
                <a:ea typeface="Canva Sans Bold"/>
                <a:cs typeface="Canva Sans Bold"/>
                <a:sym typeface="Canva Sans Bold"/>
              </a:rPr>
              <a:t>Model Architecture</a:t>
            </a:r>
          </a:p>
        </p:txBody>
      </p:sp>
      <p:sp>
        <p:nvSpPr>
          <p:cNvPr id="14" name="TextBox 14"/>
          <p:cNvSpPr txBox="1"/>
          <p:nvPr/>
        </p:nvSpPr>
        <p:spPr>
          <a:xfrm>
            <a:off x="9968433" y="3338309"/>
            <a:ext cx="7579519" cy="5227320"/>
          </a:xfrm>
          <a:prstGeom prst="rect">
            <a:avLst/>
          </a:prstGeom>
        </p:spPr>
        <p:txBody>
          <a:bodyPr lIns="0" tIns="0" rIns="0" bIns="0" rtlCol="0" anchor="t">
            <a:spAutoFit/>
          </a:bodyPr>
          <a:lstStyle/>
          <a:p>
            <a:pPr algn="l">
              <a:lnSpc>
                <a:spcPts val="3780"/>
              </a:lnSpc>
            </a:pPr>
            <a:r>
              <a:rPr lang="en-US" sz="2700">
                <a:solidFill>
                  <a:srgbClr val="000000"/>
                </a:solidFill>
                <a:latin typeface="Canva Sans"/>
                <a:ea typeface="Canva Sans"/>
                <a:cs typeface="Canva Sans"/>
                <a:sym typeface="Canva Sans"/>
              </a:rPr>
              <a:t>Input: </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256×256 STFT spectrogram (grayscale)</a:t>
            </a:r>
          </a:p>
          <a:p>
            <a:pPr algn="l">
              <a:lnSpc>
                <a:spcPts val="3780"/>
              </a:lnSpc>
            </a:pPr>
            <a:r>
              <a:rPr lang="en-US" sz="2700">
                <a:solidFill>
                  <a:srgbClr val="000000"/>
                </a:solidFill>
                <a:latin typeface="Canva Sans"/>
                <a:ea typeface="Canva Sans"/>
                <a:cs typeface="Canva Sans"/>
                <a:sym typeface="Canva Sans"/>
              </a:rPr>
              <a:t>CNN Feature Extractor:</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Conv(8, 4×4) → MaxPool</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Conv(13, 2×2) → MaxPool</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Conv(13, 2×2) → MaxPool</a:t>
            </a:r>
          </a:p>
          <a:p>
            <a:pPr algn="l">
              <a:lnSpc>
                <a:spcPts val="3780"/>
              </a:lnSpc>
            </a:pPr>
            <a:r>
              <a:rPr lang="en-US" sz="2700">
                <a:solidFill>
                  <a:srgbClr val="000000"/>
                </a:solidFill>
                <a:latin typeface="Canva Sans"/>
                <a:ea typeface="Canva Sans"/>
                <a:cs typeface="Canva Sans"/>
                <a:sym typeface="Canva Sans"/>
              </a:rPr>
              <a:t>Classifier: </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Flatten → Dense(64) → Dense(5, softmax)</a:t>
            </a:r>
          </a:p>
          <a:p>
            <a:pPr algn="l">
              <a:lnSpc>
                <a:spcPts val="3780"/>
              </a:lnSpc>
            </a:pPr>
            <a:r>
              <a:rPr lang="en-US" sz="2700">
                <a:solidFill>
                  <a:srgbClr val="000000"/>
                </a:solidFill>
                <a:latin typeface="Canva Sans"/>
                <a:ea typeface="Canva Sans"/>
                <a:cs typeface="Canva Sans"/>
                <a:sym typeface="Canva Sans"/>
              </a:rPr>
              <a:t>Total params:</a:t>
            </a:r>
          </a:p>
          <a:p>
            <a:pPr marL="582933" lvl="1" indent="-291467" algn="l">
              <a:lnSpc>
                <a:spcPts val="3780"/>
              </a:lnSpc>
              <a:buFont typeface="Arial"/>
              <a:buChar char="•"/>
            </a:pPr>
            <a:r>
              <a:rPr lang="en-US" sz="2700">
                <a:solidFill>
                  <a:srgbClr val="000000"/>
                </a:solidFill>
                <a:latin typeface="Canva Sans"/>
                <a:ea typeface="Canva Sans"/>
                <a:cs typeface="Canva Sans"/>
                <a:sym typeface="Canva Sans"/>
              </a:rPr>
              <a:t> ~853k (lightweight &amp; fast)</a:t>
            </a:r>
          </a:p>
          <a:p>
            <a:pPr algn="l">
              <a:lnSpc>
                <a:spcPts val="3780"/>
              </a:lnSpc>
            </a:pPr>
            <a:endParaRPr lang="en-US" sz="2700">
              <a:solidFill>
                <a:srgbClr val="000000"/>
              </a:solidFill>
              <a:latin typeface="Canva Sans"/>
              <a:ea typeface="Canva Sans"/>
              <a:cs typeface="Canva Sans"/>
              <a:sym typeface="Canv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a:extLst>
              <a:ext uri="{C183D7F6-B498-43B3-948B-1728B52AA6E4}">
                <adec:decorative xmlns:adec="http://schemas.microsoft.com/office/drawing/2017/decorative" val="1"/>
              </a:ext>
            </a:extLst>
          </p:cNvPr>
          <p:cNvSpPr/>
          <p:nvPr/>
        </p:nvSpPr>
        <p:spPr>
          <a:xfrm>
            <a:off x="0" y="8565629"/>
            <a:ext cx="18817070" cy="3376610"/>
          </a:xfrm>
          <a:custGeom>
            <a:avLst/>
            <a:gdLst/>
            <a:ahLst/>
            <a:cxnLst/>
            <a:rect l="l" t="t" r="r" b="b"/>
            <a:pathLst>
              <a:path w="18817070" h="3376610">
                <a:moveTo>
                  <a:pt x="0" y="0"/>
                </a:moveTo>
                <a:lnTo>
                  <a:pt x="18817070" y="0"/>
                </a:lnTo>
                <a:lnTo>
                  <a:pt x="18817070" y="3376610"/>
                </a:lnTo>
                <a:lnTo>
                  <a:pt x="0" y="3376610"/>
                </a:lnTo>
                <a:lnTo>
                  <a:pt x="0" y="0"/>
                </a:lnTo>
                <a:close/>
              </a:path>
            </a:pathLst>
          </a:custGeom>
          <a:blipFill>
            <a:blip r:embed="rId4">
              <a:alphaModFix amt="9999"/>
              <a:extLst>
                <a:ext uri="{96DAC541-7B7A-43D3-8B79-37D633B846F1}">
                  <asvg:svgBlip xmlns:asvg="http://schemas.microsoft.com/office/drawing/2016/SVG/main" r:embed="rId5"/>
                </a:ext>
              </a:extLst>
            </a:blip>
            <a:stretch>
              <a:fillRect l="-14951" r="-15027" b="-360943"/>
            </a:stretch>
          </a:blipFill>
        </p:spPr>
        <p:txBody>
          <a:bodyPr/>
          <a:lstStyle/>
          <a:p>
            <a:endParaRPr lang="en-US"/>
          </a:p>
        </p:txBody>
      </p:sp>
      <p:grpSp>
        <p:nvGrpSpPr>
          <p:cNvPr id="4" name="Group 4"/>
          <p:cNvGrpSpPr/>
          <p:nvPr/>
        </p:nvGrpSpPr>
        <p:grpSpPr>
          <a:xfrm>
            <a:off x="1398007" y="549647"/>
            <a:ext cx="40903" cy="4090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CC73"/>
            </a:solidFill>
          </p:spPr>
          <p:txBody>
            <a:bodyPr/>
            <a:lstStyle/>
            <a:p>
              <a:endParaRPr lang="en-US"/>
            </a:p>
          </p:txBody>
        </p:sp>
        <p:sp>
          <p:nvSpPr>
            <p:cNvPr id="6" name="TextBox 6"/>
            <p:cNvSpPr txBox="1"/>
            <p:nvPr/>
          </p:nvSpPr>
          <p:spPr>
            <a:xfrm>
              <a:off x="76200" y="38100"/>
              <a:ext cx="660400" cy="698500"/>
            </a:xfrm>
            <a:prstGeom prst="rect">
              <a:avLst/>
            </a:prstGeom>
          </p:spPr>
          <p:txBody>
            <a:bodyPr lIns="74078" tIns="74078" rIns="74078" bIns="74078" rtlCol="0" anchor="ctr"/>
            <a:lstStyle/>
            <a:p>
              <a:pPr algn="ctr">
                <a:lnSpc>
                  <a:spcPts val="2659"/>
                </a:lnSpc>
              </a:pPr>
              <a:endParaRPr/>
            </a:p>
          </p:txBody>
        </p:sp>
      </p:grpSp>
      <p:grpSp>
        <p:nvGrpSpPr>
          <p:cNvPr id="7" name="Group 7"/>
          <p:cNvGrpSpPr/>
          <p:nvPr/>
        </p:nvGrpSpPr>
        <p:grpSpPr>
          <a:xfrm>
            <a:off x="-498618" y="-1543050"/>
            <a:ext cx="4790459" cy="3086100"/>
            <a:chOff x="0" y="0"/>
            <a:chExt cx="1261685" cy="812800"/>
          </a:xfrm>
        </p:grpSpPr>
        <p:sp>
          <p:nvSpPr>
            <p:cNvPr id="8" name="Freeform 8"/>
            <p:cNvSpPr/>
            <p:nvPr/>
          </p:nvSpPr>
          <p:spPr>
            <a:xfrm>
              <a:off x="0" y="0"/>
              <a:ext cx="1261685" cy="812800"/>
            </a:xfrm>
            <a:custGeom>
              <a:avLst/>
              <a:gdLst/>
              <a:ahLst/>
              <a:cxnLst/>
              <a:rect l="l" t="t" r="r" b="b"/>
              <a:pathLst>
                <a:path w="1261685" h="812800">
                  <a:moveTo>
                    <a:pt x="82422" y="0"/>
                  </a:moveTo>
                  <a:lnTo>
                    <a:pt x="1179263" y="0"/>
                  </a:lnTo>
                  <a:cubicBezTo>
                    <a:pt x="1224783" y="0"/>
                    <a:pt x="1261685" y="36901"/>
                    <a:pt x="1261685" y="82422"/>
                  </a:cubicBezTo>
                  <a:lnTo>
                    <a:pt x="1261685" y="730378"/>
                  </a:lnTo>
                  <a:cubicBezTo>
                    <a:pt x="1261685" y="752238"/>
                    <a:pt x="1253001" y="773202"/>
                    <a:pt x="1237544" y="788659"/>
                  </a:cubicBezTo>
                  <a:cubicBezTo>
                    <a:pt x="1222087" y="804116"/>
                    <a:pt x="1201123" y="812800"/>
                    <a:pt x="1179263" y="812800"/>
                  </a:cubicBezTo>
                  <a:lnTo>
                    <a:pt x="82422" y="812800"/>
                  </a:lnTo>
                  <a:cubicBezTo>
                    <a:pt x="36901" y="812800"/>
                    <a:pt x="0" y="775899"/>
                    <a:pt x="0" y="730378"/>
                  </a:cubicBezTo>
                  <a:lnTo>
                    <a:pt x="0" y="82422"/>
                  </a:lnTo>
                  <a:cubicBezTo>
                    <a:pt x="0" y="36901"/>
                    <a:pt x="36901" y="0"/>
                    <a:pt x="82422" y="0"/>
                  </a:cubicBezTo>
                  <a:close/>
                </a:path>
              </a:pathLst>
            </a:custGeom>
            <a:solidFill>
              <a:srgbClr val="676DB6"/>
            </a:solidFill>
          </p:spPr>
          <p:txBody>
            <a:bodyPr/>
            <a:lstStyle/>
            <a:p>
              <a:endParaRPr lang="en-US"/>
            </a:p>
          </p:txBody>
        </p:sp>
        <p:sp>
          <p:nvSpPr>
            <p:cNvPr id="9" name="TextBox 9"/>
            <p:cNvSpPr txBox="1"/>
            <p:nvPr/>
          </p:nvSpPr>
          <p:spPr>
            <a:xfrm>
              <a:off x="0" y="-28575"/>
              <a:ext cx="1261685" cy="841375"/>
            </a:xfrm>
            <a:prstGeom prst="rect">
              <a:avLst/>
            </a:prstGeom>
          </p:spPr>
          <p:txBody>
            <a:bodyPr lIns="50800" tIns="50800" rIns="50800" bIns="50800" rtlCol="0" anchor="ctr"/>
            <a:lstStyle/>
            <a:p>
              <a:pPr algn="ctr">
                <a:lnSpc>
                  <a:spcPts val="2235"/>
                </a:lnSpc>
              </a:pPr>
              <a:endParaRPr/>
            </a:p>
          </p:txBody>
        </p:sp>
      </p:grpSp>
      <p:sp>
        <p:nvSpPr>
          <p:cNvPr id="10" name="TextBox 10"/>
          <p:cNvSpPr txBox="1"/>
          <p:nvPr/>
        </p:nvSpPr>
        <p:spPr>
          <a:xfrm>
            <a:off x="891541" y="454397"/>
            <a:ext cx="10789664"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Results</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
        <p:nvSpPr>
          <p:cNvPr id="12" name="Freeform 12"/>
          <p:cNvSpPr/>
          <p:nvPr/>
        </p:nvSpPr>
        <p:spPr>
          <a:xfrm>
            <a:off x="5601356" y="852704"/>
            <a:ext cx="12548636" cy="3623419"/>
          </a:xfrm>
          <a:custGeom>
            <a:avLst/>
            <a:gdLst/>
            <a:ahLst/>
            <a:cxnLst/>
            <a:rect l="l" t="t" r="r" b="b"/>
            <a:pathLst>
              <a:path w="12548636" h="3623419">
                <a:moveTo>
                  <a:pt x="0" y="0"/>
                </a:moveTo>
                <a:lnTo>
                  <a:pt x="12548636" y="0"/>
                </a:lnTo>
                <a:lnTo>
                  <a:pt x="12548636" y="3623418"/>
                </a:lnTo>
                <a:lnTo>
                  <a:pt x="0" y="3623418"/>
                </a:lnTo>
                <a:lnTo>
                  <a:pt x="0" y="0"/>
                </a:lnTo>
                <a:close/>
              </a:path>
            </a:pathLst>
          </a:custGeom>
          <a:blipFill>
            <a:blip r:embed="rId6"/>
            <a:stretch>
              <a:fillRect/>
            </a:stretch>
          </a:blipFill>
        </p:spPr>
        <p:txBody>
          <a:bodyPr/>
          <a:lstStyle/>
          <a:p>
            <a:endParaRPr lang="en-US"/>
          </a:p>
        </p:txBody>
      </p:sp>
      <p:sp>
        <p:nvSpPr>
          <p:cNvPr id="13" name="Freeform 13"/>
          <p:cNvSpPr/>
          <p:nvPr/>
        </p:nvSpPr>
        <p:spPr>
          <a:xfrm>
            <a:off x="8977321" y="4476122"/>
            <a:ext cx="7133715" cy="5350286"/>
          </a:xfrm>
          <a:custGeom>
            <a:avLst/>
            <a:gdLst/>
            <a:ahLst/>
            <a:cxnLst/>
            <a:rect l="l" t="t" r="r" b="b"/>
            <a:pathLst>
              <a:path w="7133715" h="5350286">
                <a:moveTo>
                  <a:pt x="0" y="0"/>
                </a:moveTo>
                <a:lnTo>
                  <a:pt x="7133715" y="0"/>
                </a:lnTo>
                <a:lnTo>
                  <a:pt x="7133715" y="5350287"/>
                </a:lnTo>
                <a:lnTo>
                  <a:pt x="0" y="5350287"/>
                </a:lnTo>
                <a:lnTo>
                  <a:pt x="0" y="0"/>
                </a:lnTo>
                <a:close/>
              </a:path>
            </a:pathLst>
          </a:custGeom>
          <a:blipFill>
            <a:blip r:embed="rId7"/>
            <a:stretch>
              <a:fillRect/>
            </a:stretch>
          </a:blipFill>
        </p:spPr>
        <p:txBody>
          <a:bodyPr/>
          <a:lstStyle/>
          <a:p>
            <a:endParaRPr lang="en-US"/>
          </a:p>
        </p:txBody>
      </p:sp>
      <p:sp>
        <p:nvSpPr>
          <p:cNvPr id="14" name="Freeform 14"/>
          <p:cNvSpPr/>
          <p:nvPr/>
        </p:nvSpPr>
        <p:spPr>
          <a:xfrm>
            <a:off x="1398007" y="4141924"/>
            <a:ext cx="7579313" cy="5684485"/>
          </a:xfrm>
          <a:custGeom>
            <a:avLst/>
            <a:gdLst/>
            <a:ahLst/>
            <a:cxnLst/>
            <a:rect l="l" t="t" r="r" b="b"/>
            <a:pathLst>
              <a:path w="7579313" h="5684485">
                <a:moveTo>
                  <a:pt x="0" y="0"/>
                </a:moveTo>
                <a:lnTo>
                  <a:pt x="7579314" y="0"/>
                </a:lnTo>
                <a:lnTo>
                  <a:pt x="7579314" y="5684485"/>
                </a:lnTo>
                <a:lnTo>
                  <a:pt x="0" y="5684485"/>
                </a:lnTo>
                <a:lnTo>
                  <a:pt x="0" y="0"/>
                </a:lnTo>
                <a:close/>
              </a:path>
            </a:pathLst>
          </a:custGeom>
          <a:blipFill>
            <a:blip r:embed="rId8"/>
            <a:stretch>
              <a:fillRect/>
            </a:stretch>
          </a:blipFill>
        </p:spPr>
        <p:txBody>
          <a:bodyPr/>
          <a:lstStyle/>
          <a:p>
            <a:endParaRPr lang="en-US"/>
          </a:p>
        </p:txBody>
      </p:sp>
      <p:sp>
        <p:nvSpPr>
          <p:cNvPr id="15" name="TextBox 15"/>
          <p:cNvSpPr txBox="1"/>
          <p:nvPr/>
        </p:nvSpPr>
        <p:spPr>
          <a:xfrm>
            <a:off x="891541" y="1938710"/>
            <a:ext cx="4709815" cy="869949"/>
          </a:xfrm>
          <a:prstGeom prst="rect">
            <a:avLst/>
          </a:prstGeom>
        </p:spPr>
        <p:txBody>
          <a:bodyPr lIns="0" tIns="0" rIns="0" bIns="0" rtlCol="0" anchor="t">
            <a:spAutoFit/>
          </a:bodyPr>
          <a:lstStyle/>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Fixed learning rate of 0.001</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epochs=100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1504</Words>
  <Application>Microsoft Office PowerPoint</Application>
  <PresentationFormat>Custom</PresentationFormat>
  <Paragraphs>238</Paragraphs>
  <Slides>28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Canva Sans</vt:lpstr>
      <vt:lpstr>Poppins Bold</vt:lpstr>
      <vt:lpstr>Calibri</vt:lpstr>
      <vt:lpstr>Arial</vt:lpstr>
      <vt:lpstr>Canva Sans Bold</vt:lpstr>
      <vt:lpstr>Canva Sans Medium</vt:lpstr>
      <vt:lpstr>Montserrat Medium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Rebecca Fernando</dc:creator>
  <cp:lastModifiedBy>Rebecca Fernando</cp:lastModifiedBy>
  <cp:revision>4</cp:revision>
  <dcterms:created xsi:type="dcterms:W3CDTF">2006-08-16T00:00:00Z</dcterms:created>
  <dcterms:modified xsi:type="dcterms:W3CDTF">2025-12-02T13:18:58Z</dcterms:modified>
  <dc:identifier>DAG0F4tj2gg</dc:identifier>
</cp:coreProperties>
</file>